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56" r:id="rId2"/>
    <p:sldId id="257" r:id="rId3"/>
    <p:sldId id="266" r:id="rId4"/>
    <p:sldId id="274" r:id="rId5"/>
    <p:sldId id="275" r:id="rId6"/>
    <p:sldId id="276" r:id="rId7"/>
    <p:sldId id="277" r:id="rId8"/>
    <p:sldId id="278" r:id="rId9"/>
    <p:sldId id="279" r:id="rId10"/>
    <p:sldId id="280" r:id="rId11"/>
    <p:sldId id="285" r:id="rId12"/>
    <p:sldId id="286" r:id="rId13"/>
    <p:sldId id="282" r:id="rId14"/>
    <p:sldId id="283" r:id="rId15"/>
    <p:sldId id="284" r:id="rId16"/>
    <p:sldId id="267" r:id="rId17"/>
    <p:sldId id="260" r:id="rId18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876"/>
    <a:srgbClr val="5151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4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57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59999" cy="5999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겉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862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72165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7642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457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엔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2ECA8-6058-4651-8BDA-5F47E89CAA14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856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2ECA8-6058-4651-8BDA-5F47E89CAA14}" type="datetimeFigureOut">
              <a:rPr lang="ko-KR" altLang="en-US" smtClean="0"/>
              <a:t>2021-03-01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F4C4A9-3A4F-4EFD-B4C6-AD1E9E0075F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178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6" r:id="rId2"/>
    <p:sldLayoutId id="2147483662" r:id="rId3"/>
    <p:sldLayoutId id="2147483667" r:id="rId4"/>
    <p:sldLayoutId id="2147483668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kh-kim.gitbooks.io/pytorch-natural-language-understanding/content/neural-machine-translation/eval.html" TargetMode="External"/><Relationship Id="rId3" Type="http://schemas.openxmlformats.org/officeDocument/2006/relationships/image" Target="../media/image1.jpeg"/><Relationship Id="rId7" Type="http://schemas.openxmlformats.org/officeDocument/2006/relationships/hyperlink" Target="http://blog.naver.com/PostView.nhn?blogId=winddori2002&amp;logNo=222001331899&amp;parentCategoryNo=&amp;categoryNo=32&amp;viewDate=&amp;isShowPopularPosts=false&amp;from=postView" TargetMode="External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glee1228.tistory.com/3" TargetMode="External"/><Relationship Id="rId5" Type="http://schemas.openxmlformats.org/officeDocument/2006/relationships/hyperlink" Target="https://jalammar.github.io/visualizing-neural-machine-translation-mechanics-of-seq2seq-models-with-attention/" TargetMode="External"/><Relationship Id="rId4" Type="http://schemas.openxmlformats.org/officeDocument/2006/relationships/hyperlink" Target="https://wikidocs.net/24996" TargetMode="External"/><Relationship Id="rId9" Type="http://schemas.openxmlformats.org/officeDocument/2006/relationships/hyperlink" Target="https://kh-kim.gitbook.io/natural-language-processing-with-pytorch/00-cover-9/06-beam-search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3" name="이등변 삼각형 2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" name="직각 삼각형 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9" name="이등변 삼각형 8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460350" y="2956416"/>
            <a:ext cx="62233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latin typeface="+mn-ea"/>
              </a:rPr>
              <a:t>10</a:t>
            </a:r>
            <a:r>
              <a:rPr lang="ko-KR" altLang="en-US" sz="4000" dirty="0">
                <a:latin typeface="+mn-ea"/>
              </a:rPr>
              <a:t>장 신경망 기계번역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000388" y="2259237"/>
            <a:ext cx="5143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+mn-ea"/>
              </a:rPr>
              <a:t>NLP Study</a:t>
            </a:r>
            <a:endParaRPr lang="ko-KR" altLang="en-US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1234087" y="3831051"/>
            <a:ext cx="5363041" cy="584775"/>
            <a:chOff x="1893189" y="4533054"/>
            <a:chExt cx="5363041" cy="584775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3233950" y="4554997"/>
              <a:ext cx="0" cy="558376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4574711" y="4554997"/>
              <a:ext cx="0" cy="558376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4567906" y="4533054"/>
              <a:ext cx="1354371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문은숙</a:t>
              </a:r>
              <a:endParaRPr lang="en-US" altLang="ko-KR" sz="16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  <a:p>
              <a:pPr algn="ctr"/>
              <a:r>
                <a:rPr lang="en-US" altLang="ko-KR" sz="1600" dirty="0">
                  <a:solidFill>
                    <a:schemeClr val="bg1">
                      <a:lumMod val="50000"/>
                    </a:schemeClr>
                  </a:solidFill>
                  <a:latin typeface="+mn-ea"/>
                </a:rPr>
                <a:t>2020451083</a:t>
              </a:r>
              <a:endParaRPr lang="ko-KR" altLang="en-US" sz="1600" dirty="0">
                <a:solidFill>
                  <a:schemeClr val="bg1">
                    <a:lumMod val="50000"/>
                  </a:schemeClr>
                </a:solidFill>
                <a:latin typeface="+mn-ea"/>
              </a:endParaRPr>
            </a:p>
          </p:txBody>
        </p:sp>
        <p:cxnSp>
          <p:nvCxnSpPr>
            <p:cNvPr id="20" name="직선 연결선 19"/>
            <p:cNvCxnSpPr/>
            <p:nvPr/>
          </p:nvCxnSpPr>
          <p:spPr>
            <a:xfrm>
              <a:off x="5915472" y="4554997"/>
              <a:ext cx="0" cy="558376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/>
            <p:cNvCxnSpPr/>
            <p:nvPr/>
          </p:nvCxnSpPr>
          <p:spPr>
            <a:xfrm>
              <a:off x="1893189" y="4554997"/>
              <a:ext cx="0" cy="558376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/>
            <p:cNvCxnSpPr/>
            <p:nvPr/>
          </p:nvCxnSpPr>
          <p:spPr>
            <a:xfrm>
              <a:off x="7256230" y="4554997"/>
              <a:ext cx="0" cy="558376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30" name="Picture 6" descr="http://cfile4.uf.tistory.com/image/263C0C3C559675722845E9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200" y="170953"/>
            <a:ext cx="1402585" cy="434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그룹 29"/>
          <p:cNvGrpSpPr/>
          <p:nvPr/>
        </p:nvGrpSpPr>
        <p:grpSpPr>
          <a:xfrm>
            <a:off x="276020" y="170953"/>
            <a:ext cx="8597900" cy="6451600"/>
            <a:chOff x="276020" y="170953"/>
            <a:chExt cx="8597900" cy="6451600"/>
          </a:xfrm>
        </p:grpSpPr>
        <p:cxnSp>
          <p:nvCxnSpPr>
            <p:cNvPr id="25" name="직선 연결선 24"/>
            <p:cNvCxnSpPr/>
            <p:nvPr/>
          </p:nvCxnSpPr>
          <p:spPr>
            <a:xfrm>
              <a:off x="2739820" y="170953"/>
              <a:ext cx="463343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76020" y="6622553"/>
              <a:ext cx="61281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>
              <a:off x="276020" y="1770743"/>
              <a:ext cx="0" cy="485181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직선 연결선 32"/>
            <p:cNvCxnSpPr/>
            <p:nvPr/>
          </p:nvCxnSpPr>
          <p:spPr>
            <a:xfrm>
              <a:off x="8873920" y="698008"/>
              <a:ext cx="0" cy="4389249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11693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Attention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79D9B26-62AA-48E7-B1BA-6069DE71F5B0}"/>
              </a:ext>
            </a:extLst>
          </p:cNvPr>
          <p:cNvSpPr txBox="1"/>
          <p:nvPr/>
        </p:nvSpPr>
        <p:spPr>
          <a:xfrm>
            <a:off x="952503" y="1263996"/>
            <a:ext cx="7569192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https://simonjisu.github.io/nlp/2018/07/05/packedsequence.html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44898F-8D4B-4B11-971C-67E4CEF93698}"/>
              </a:ext>
            </a:extLst>
          </p:cNvPr>
          <p:cNvSpPr txBox="1"/>
          <p:nvPr/>
        </p:nvSpPr>
        <p:spPr>
          <a:xfrm>
            <a:off x="1251290" y="1672092"/>
            <a:ext cx="6463620" cy="1583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+mn-ea"/>
              </a:rPr>
              <a:t>단점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훈련 속도 저하</a:t>
            </a:r>
            <a:endParaRPr lang="en-US" altLang="ko-KR" sz="11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+mn-ea"/>
              </a:rPr>
              <a:t>teacher forcing </a:t>
            </a:r>
            <a:r>
              <a:rPr lang="ko-KR" altLang="en-US" sz="1100" dirty="0">
                <a:latin typeface="+mn-ea"/>
              </a:rPr>
              <a:t>방식의 경우 모든 입력을 알고 있기 때문에</a:t>
            </a:r>
            <a:r>
              <a:rPr lang="en-US" altLang="ko-KR" sz="1100" dirty="0">
                <a:latin typeface="+mn-ea"/>
              </a:rPr>
              <a:t>, encode</a:t>
            </a:r>
            <a:r>
              <a:rPr lang="ko-KR" altLang="en-US" sz="1100" dirty="0">
                <a:latin typeface="+mn-ea"/>
              </a:rPr>
              <a:t>와 마찬가지로 </a:t>
            </a:r>
            <a:r>
              <a:rPr lang="en-US" altLang="ko-KR" sz="1100" dirty="0">
                <a:latin typeface="+mn-ea"/>
              </a:rPr>
              <a:t>decode</a:t>
            </a:r>
            <a:r>
              <a:rPr lang="ko-KR" altLang="en-US" sz="1100" dirty="0">
                <a:latin typeface="+mn-ea"/>
              </a:rPr>
              <a:t>도 모든 </a:t>
            </a:r>
            <a:r>
              <a:rPr lang="en-US" altLang="ko-KR" sz="1100" dirty="0">
                <a:latin typeface="+mn-ea"/>
              </a:rPr>
              <a:t>time-step</a:t>
            </a:r>
            <a:r>
              <a:rPr lang="ko-KR" altLang="en-US" sz="1100" dirty="0">
                <a:latin typeface="+mn-ea"/>
              </a:rPr>
              <a:t>에 대해 한 번에 작업이 가능</a:t>
            </a:r>
            <a:endParaRPr lang="en-US" altLang="ko-KR" sz="11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+mn-ea"/>
              </a:rPr>
              <a:t>Input feeding</a:t>
            </a:r>
            <a:r>
              <a:rPr lang="ko-KR" altLang="en-US" sz="1100" dirty="0">
                <a:latin typeface="+mn-ea"/>
              </a:rPr>
              <a:t>의 경우 </a:t>
            </a:r>
            <a:r>
              <a:rPr lang="en-US" altLang="ko-KR" sz="1100" dirty="0">
                <a:latin typeface="+mn-ea"/>
              </a:rPr>
              <a:t>decoder RNN</a:t>
            </a:r>
            <a:r>
              <a:rPr lang="ko-KR" altLang="en-US" sz="1100" dirty="0">
                <a:latin typeface="+mn-ea"/>
              </a:rPr>
              <a:t>의 </a:t>
            </a:r>
            <a:r>
              <a:rPr lang="en-US" altLang="ko-KR" sz="1100" dirty="0">
                <a:latin typeface="+mn-ea"/>
              </a:rPr>
              <a:t>input </a:t>
            </a:r>
            <a:r>
              <a:rPr lang="ko-KR" altLang="en-US" sz="1100" dirty="0">
                <a:latin typeface="+mn-ea"/>
              </a:rPr>
              <a:t>이전 </a:t>
            </a:r>
            <a:r>
              <a:rPr lang="en-US" altLang="ko-KR" sz="1100" dirty="0">
                <a:latin typeface="+mn-ea"/>
              </a:rPr>
              <a:t>time step</a:t>
            </a:r>
            <a:r>
              <a:rPr lang="ko-KR" altLang="en-US" sz="1100" dirty="0">
                <a:latin typeface="+mn-ea"/>
              </a:rPr>
              <a:t>의 결과가 필요하게 되어 순차적 계산</a:t>
            </a:r>
            <a:endParaRPr lang="en-US" altLang="ko-KR" sz="11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+mn-ea"/>
              </a:rPr>
              <a:t>그러나 실제 </a:t>
            </a:r>
            <a:r>
              <a:rPr lang="en-US" altLang="ko-KR" sz="1100" dirty="0">
                <a:latin typeface="+mn-ea"/>
              </a:rPr>
              <a:t>＇</a:t>
            </a:r>
            <a:r>
              <a:rPr lang="ko-KR" altLang="en-US" sz="1100" dirty="0">
                <a:latin typeface="+mn-ea"/>
              </a:rPr>
              <a:t>추론</a:t>
            </a:r>
            <a:r>
              <a:rPr lang="en-US" altLang="ko-KR" sz="1100" dirty="0">
                <a:latin typeface="+mn-ea"/>
              </a:rPr>
              <a:t>’</a:t>
            </a:r>
            <a:r>
              <a:rPr lang="ko-KR" altLang="en-US" sz="1100" dirty="0">
                <a:latin typeface="+mn-ea"/>
              </a:rPr>
              <a:t>의 단계</a:t>
            </a:r>
            <a:r>
              <a:rPr lang="en-US" altLang="ko-KR" sz="1100" dirty="0">
                <a:latin typeface="+mn-ea"/>
              </a:rPr>
              <a:t>(X(encoder </a:t>
            </a:r>
            <a:r>
              <a:rPr lang="ko-KR" altLang="en-US" sz="1100" dirty="0">
                <a:latin typeface="+mn-ea"/>
              </a:rPr>
              <a:t>값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는 아는데 </a:t>
            </a:r>
            <a:r>
              <a:rPr lang="en-US" altLang="ko-KR" sz="1100" dirty="0">
                <a:latin typeface="+mn-ea"/>
              </a:rPr>
              <a:t>Y(decoder </a:t>
            </a:r>
            <a:r>
              <a:rPr lang="ko-KR" altLang="en-US" sz="1100" dirty="0">
                <a:latin typeface="+mn-ea"/>
              </a:rPr>
              <a:t>값</a:t>
            </a:r>
            <a:r>
              <a:rPr lang="en-US" altLang="ko-KR" sz="1100" dirty="0">
                <a:latin typeface="+mn-ea"/>
              </a:rPr>
              <a:t>)</a:t>
            </a:r>
            <a:r>
              <a:rPr lang="ko-KR" altLang="en-US" sz="1100" dirty="0">
                <a:latin typeface="+mn-ea"/>
              </a:rPr>
              <a:t>는 모르는 경우</a:t>
            </a:r>
            <a:r>
              <a:rPr lang="en-US" altLang="ko-KR" sz="1100" dirty="0">
                <a:latin typeface="+mn-ea"/>
              </a:rPr>
              <a:t>) </a:t>
            </a:r>
            <a:r>
              <a:rPr lang="ko-KR" altLang="en-US" sz="1100" dirty="0">
                <a:latin typeface="+mn-ea"/>
              </a:rPr>
              <a:t>에서는 순차적으로 계산 해야 하기 때문에 </a:t>
            </a:r>
            <a:r>
              <a:rPr lang="en-US" altLang="ko-KR" sz="1100" dirty="0">
                <a:latin typeface="+mn-ea"/>
              </a:rPr>
              <a:t>input feeding</a:t>
            </a:r>
            <a:r>
              <a:rPr lang="ko-KR" altLang="en-US" sz="1100" dirty="0">
                <a:latin typeface="+mn-ea"/>
              </a:rPr>
              <a:t>으로 인한 속도 저하는 거의 없음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56BB257-100D-49CA-88F7-7DF4D114A6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290" y="3450976"/>
            <a:ext cx="6753225" cy="2543175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8CC0B2CF-5E32-4781-A129-F2F2F0214971}"/>
              </a:ext>
            </a:extLst>
          </p:cNvPr>
          <p:cNvSpPr/>
          <p:nvPr/>
        </p:nvSpPr>
        <p:spPr>
          <a:xfrm>
            <a:off x="1251290" y="5594004"/>
            <a:ext cx="6641420" cy="30010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47819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3" y="641350"/>
            <a:ext cx="5921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>
                <a:latin typeface="+mn-ea"/>
              </a:rPr>
              <a:t>pack_padded_sequence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9B94F3A-71EE-48A4-AA9C-25BC54A1B2D6}"/>
              </a:ext>
            </a:extLst>
          </p:cNvPr>
          <p:cNvSpPr txBox="1"/>
          <p:nvPr/>
        </p:nvSpPr>
        <p:spPr>
          <a:xfrm>
            <a:off x="952503" y="1263996"/>
            <a:ext cx="7569192" cy="313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https://simonjisu.github.io/nlp/2018/07/05/packedsequence.html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20C61B7-17B2-447A-AB26-7FB5DE259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992" y="1781088"/>
            <a:ext cx="2991608" cy="11175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7E460B8-9E07-4ED1-A854-DC9D9874B5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3842" y="1577543"/>
            <a:ext cx="3713807" cy="2189483"/>
          </a:xfrm>
          <a:prstGeom prst="rect">
            <a:avLst/>
          </a:prstGeom>
        </p:spPr>
      </p:pic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0F409B0-577B-442A-8AFA-ACED578A4707}"/>
              </a:ext>
            </a:extLst>
          </p:cNvPr>
          <p:cNvCxnSpPr>
            <a:stCxn id="7" idx="3"/>
          </p:cNvCxnSpPr>
          <p:nvPr/>
        </p:nvCxnSpPr>
        <p:spPr>
          <a:xfrm flipV="1">
            <a:off x="3657600" y="2323750"/>
            <a:ext cx="1031846" cy="161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331E2235-8A8F-4D18-ADD1-343F2140BA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45546" y="4061279"/>
            <a:ext cx="5052908" cy="202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938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3" y="641350"/>
            <a:ext cx="5921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Attention</a:t>
            </a:r>
            <a:r>
              <a:rPr lang="ko-KR" altLang="en-US" sz="2400" dirty="0">
                <a:latin typeface="+mn-ea"/>
              </a:rPr>
              <a:t>을 위한 </a:t>
            </a:r>
            <a:r>
              <a:rPr lang="en-US" altLang="ko-KR" sz="2400" dirty="0">
                <a:latin typeface="+mn-ea"/>
              </a:rPr>
              <a:t>MASK </a:t>
            </a:r>
            <a:r>
              <a:rPr lang="ko-KR" altLang="en-US" sz="2400" dirty="0">
                <a:latin typeface="+mn-ea"/>
              </a:rPr>
              <a:t>생성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9B94F3A-71EE-48A4-AA9C-25BC54A1B2D6}"/>
              </a:ext>
            </a:extLst>
          </p:cNvPr>
          <p:cNvSpPr txBox="1"/>
          <p:nvPr/>
        </p:nvSpPr>
        <p:spPr>
          <a:xfrm>
            <a:off x="952503" y="1263996"/>
            <a:ext cx="7569192" cy="2344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 err="1">
                <a:latin typeface="+mn-ea"/>
              </a:rPr>
              <a:t>Masked_fill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함수 사용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미니배치 내부의 문장들의 길이가 서로 다르기 때문에 가장 긴 문장의 길이에 좌우 됨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길이가 짧은 문장들은 문장의 종료 후에 패딩으로 </a:t>
            </a:r>
            <a:r>
              <a:rPr lang="ko-KR" altLang="en-US" sz="1100" dirty="0" err="1">
                <a:latin typeface="+mn-ea"/>
              </a:rPr>
              <a:t>채워짐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패딩이 존재하는 </a:t>
            </a:r>
            <a:r>
              <a:rPr lang="en-US" altLang="ko-KR" sz="1100" dirty="0">
                <a:latin typeface="+mn-ea"/>
              </a:rPr>
              <a:t>time-step</a:t>
            </a:r>
            <a:r>
              <a:rPr lang="ko-KR" altLang="en-US" sz="1100" dirty="0">
                <a:latin typeface="+mn-ea"/>
              </a:rPr>
              <a:t>에는 </a:t>
            </a:r>
            <a:r>
              <a:rPr lang="en-US" altLang="ko-KR" sz="1100" dirty="0">
                <a:latin typeface="+mn-ea"/>
              </a:rPr>
              <a:t>Attention</a:t>
            </a:r>
            <a:r>
              <a:rPr lang="ko-KR" altLang="en-US" sz="1100" dirty="0">
                <a:latin typeface="+mn-ea"/>
              </a:rPr>
              <a:t> 가중치가 갈 수 있음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단어가 존재하지 않는 곳인데 </a:t>
            </a:r>
            <a:r>
              <a:rPr lang="en-US" altLang="ko-KR" sz="1100" dirty="0">
                <a:latin typeface="+mn-ea"/>
              </a:rPr>
              <a:t>Decoder</a:t>
            </a:r>
            <a:r>
              <a:rPr lang="ko-KR" altLang="en-US" sz="1100" dirty="0">
                <a:latin typeface="+mn-ea"/>
              </a:rPr>
              <a:t>에게 쓸데 없는 정보를 전달할 있음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따라서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패딩이 존재하는 곳은 </a:t>
            </a:r>
            <a:r>
              <a:rPr lang="ko-KR" altLang="en-US" sz="1100" dirty="0" err="1">
                <a:latin typeface="+mn-ea"/>
              </a:rPr>
              <a:t>어텐션</a:t>
            </a:r>
            <a:r>
              <a:rPr lang="ko-KR" altLang="en-US" sz="1100" dirty="0">
                <a:latin typeface="+mn-ea"/>
              </a:rPr>
              <a:t> 가중치를 추가적으로 다시 </a:t>
            </a:r>
            <a:r>
              <a:rPr lang="en-US" altLang="ko-KR" sz="1100" dirty="0">
                <a:latin typeface="+mn-ea"/>
              </a:rPr>
              <a:t>0</a:t>
            </a:r>
            <a:r>
              <a:rPr lang="ko-KR" altLang="en-US" sz="1100" dirty="0">
                <a:latin typeface="+mn-ea"/>
              </a:rPr>
              <a:t>으로 만들어 주는 작업이 필요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 err="1">
                <a:latin typeface="+mn-ea"/>
              </a:rPr>
              <a:t>softmax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수행 하기 전 </a:t>
            </a:r>
            <a:r>
              <a:rPr lang="en-US" altLang="ko-KR" sz="1100" dirty="0" err="1">
                <a:latin typeface="+mn-ea"/>
              </a:rPr>
              <a:t>masked_fill</a:t>
            </a:r>
            <a:r>
              <a:rPr lang="en-US" altLang="ko-KR" sz="1100" dirty="0">
                <a:latin typeface="+mn-ea"/>
              </a:rPr>
              <a:t>_ </a:t>
            </a:r>
            <a:r>
              <a:rPr lang="ko-KR" altLang="en-US" sz="1100" dirty="0">
                <a:latin typeface="+mn-ea"/>
              </a:rPr>
              <a:t>함수를 따라서 음의 무한대로 변경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>
                <a:latin typeface="+mn-ea"/>
              </a:rPr>
              <a:t>해당 </a:t>
            </a:r>
            <a:r>
              <a:rPr lang="en-US" altLang="ko-KR" sz="1100" dirty="0">
                <a:latin typeface="+mn-ea"/>
              </a:rPr>
              <a:t>time-step</a:t>
            </a:r>
            <a:r>
              <a:rPr lang="ko-KR" altLang="en-US" sz="1100" dirty="0">
                <a:latin typeface="+mn-ea"/>
              </a:rPr>
              <a:t>의 </a:t>
            </a:r>
            <a:r>
              <a:rPr lang="en-US" altLang="ko-KR" sz="1100" dirty="0" err="1">
                <a:latin typeface="+mn-ea"/>
              </a:rPr>
              <a:t>softmax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결과 가중치는 </a:t>
            </a:r>
            <a:r>
              <a:rPr lang="en-US" altLang="ko-KR" sz="1100" dirty="0">
                <a:latin typeface="+mn-ea"/>
              </a:rPr>
              <a:t>0</a:t>
            </a:r>
            <a:r>
              <a:rPr lang="ko-KR" altLang="en-US" sz="1100" dirty="0">
                <a:latin typeface="+mn-ea"/>
              </a:rPr>
              <a:t>이 되고</a:t>
            </a:r>
            <a:r>
              <a:rPr lang="en-US" altLang="ko-KR" sz="1100" dirty="0">
                <a:latin typeface="+mn-ea"/>
              </a:rPr>
              <a:t>, Attention</a:t>
            </a:r>
            <a:r>
              <a:rPr lang="ko-KR" altLang="en-US" sz="1100" dirty="0">
                <a:latin typeface="+mn-ea"/>
              </a:rPr>
              <a:t> 가중치를 주지 않을 수 있음</a:t>
            </a:r>
            <a:r>
              <a:rPr lang="en-US" altLang="ko-KR" sz="1100" dirty="0">
                <a:latin typeface="+mn-ea"/>
              </a:rPr>
              <a:t>(P335 </a:t>
            </a:r>
            <a:r>
              <a:rPr lang="ko-KR" altLang="en-US" sz="1100" dirty="0">
                <a:latin typeface="+mn-ea"/>
              </a:rPr>
              <a:t>그림 참고</a:t>
            </a:r>
            <a:r>
              <a:rPr lang="en-US" altLang="ko-KR" sz="1100" dirty="0"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68363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3" y="641350"/>
            <a:ext cx="7454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n-ea"/>
              </a:rPr>
              <a:t>훈련 방식</a:t>
            </a:r>
            <a:r>
              <a:rPr lang="en-US" altLang="ko-KR" sz="2400" dirty="0">
                <a:latin typeface="+mn-ea"/>
              </a:rPr>
              <a:t>(train)</a:t>
            </a:r>
            <a:r>
              <a:rPr lang="ko-KR" altLang="en-US" sz="2400" dirty="0">
                <a:latin typeface="+mn-ea"/>
              </a:rPr>
              <a:t>과 추론 방식</a:t>
            </a:r>
            <a:r>
              <a:rPr lang="en-US" altLang="ko-KR" sz="2400" dirty="0">
                <a:latin typeface="+mn-ea"/>
              </a:rPr>
              <a:t>(inference)</a:t>
            </a:r>
            <a:r>
              <a:rPr lang="ko-KR" altLang="en-US" sz="2400" dirty="0">
                <a:latin typeface="+mn-ea"/>
              </a:rPr>
              <a:t>의 차이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79D9B26-62AA-48E7-B1BA-6069DE71F5B0}"/>
              </a:ext>
            </a:extLst>
          </p:cNvPr>
          <p:cNvSpPr txBox="1"/>
          <p:nvPr/>
        </p:nvSpPr>
        <p:spPr>
          <a:xfrm>
            <a:off x="952503" y="1263996"/>
            <a:ext cx="7569192" cy="1583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훈련방식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학습</a:t>
            </a:r>
            <a:r>
              <a:rPr lang="en-US" altLang="ko-KR" sz="1100" dirty="0">
                <a:latin typeface="+mn-ea"/>
              </a:rPr>
              <a:t>, train)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+mn-ea"/>
              </a:rPr>
              <a:t>Teacher forcing(</a:t>
            </a:r>
            <a:r>
              <a:rPr lang="ko-KR" altLang="en-US" sz="1100" dirty="0">
                <a:latin typeface="+mn-ea"/>
              </a:rPr>
              <a:t>교사 강요</a:t>
            </a:r>
            <a:r>
              <a:rPr lang="en-US" altLang="ko-KR" sz="1100" dirty="0">
                <a:latin typeface="+mn-ea"/>
              </a:rPr>
              <a:t>) </a:t>
            </a:r>
            <a:r>
              <a:rPr lang="ko-KR" altLang="en-US" sz="1100" dirty="0">
                <a:latin typeface="+mn-ea"/>
              </a:rPr>
              <a:t>방식이 적용 됨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훈련 과정에서는 이전 시점의 </a:t>
            </a:r>
            <a:r>
              <a:rPr lang="ko-KR" altLang="en-US" sz="1100" dirty="0" err="1">
                <a:latin typeface="+mn-ea"/>
              </a:rPr>
              <a:t>디코더</a:t>
            </a:r>
            <a:r>
              <a:rPr lang="ko-KR" altLang="en-US" sz="1100" dirty="0">
                <a:latin typeface="+mn-ea"/>
              </a:rPr>
              <a:t> 셀의 출력을 현재 시점의 </a:t>
            </a:r>
            <a:r>
              <a:rPr lang="ko-KR" altLang="en-US" sz="1100" dirty="0" err="1">
                <a:latin typeface="+mn-ea"/>
              </a:rPr>
              <a:t>디코더</a:t>
            </a:r>
            <a:r>
              <a:rPr lang="ko-KR" altLang="en-US" sz="1100" dirty="0">
                <a:latin typeface="+mn-ea"/>
              </a:rPr>
              <a:t> 셀의 입력으로 넣어주지 않고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이전 시점의 실제 값을 현재 시점의 </a:t>
            </a:r>
            <a:r>
              <a:rPr lang="ko-KR" altLang="en-US" sz="1100" dirty="0" err="1">
                <a:latin typeface="+mn-ea"/>
              </a:rPr>
              <a:t>디코더</a:t>
            </a:r>
            <a:r>
              <a:rPr lang="ko-KR" altLang="en-US" sz="1100" dirty="0">
                <a:latin typeface="+mn-ea"/>
              </a:rPr>
              <a:t> 셀의 </a:t>
            </a:r>
            <a:r>
              <a:rPr lang="ko-KR" altLang="en-US" sz="1100" dirty="0" err="1">
                <a:latin typeface="+mn-ea"/>
              </a:rPr>
              <a:t>입력값으로</a:t>
            </a:r>
            <a:r>
              <a:rPr lang="ko-KR" altLang="en-US" sz="1100" dirty="0">
                <a:latin typeface="+mn-ea"/>
              </a:rPr>
              <a:t> 사용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이전 시점의 </a:t>
            </a:r>
            <a:r>
              <a:rPr lang="ko-KR" altLang="en-US" sz="1100" dirty="0" err="1">
                <a:latin typeface="+mn-ea"/>
              </a:rPr>
              <a:t>디코더</a:t>
            </a:r>
            <a:r>
              <a:rPr lang="ko-KR" altLang="en-US" sz="1100" dirty="0">
                <a:latin typeface="+mn-ea"/>
              </a:rPr>
              <a:t> 셀의 예측이 틀렸는데 이를 현재 시점의 </a:t>
            </a:r>
            <a:r>
              <a:rPr lang="ko-KR" altLang="en-US" sz="1100" dirty="0" err="1">
                <a:latin typeface="+mn-ea"/>
              </a:rPr>
              <a:t>디코더</a:t>
            </a:r>
            <a:r>
              <a:rPr lang="ko-KR" altLang="en-US" sz="1100" dirty="0">
                <a:latin typeface="+mn-ea"/>
              </a:rPr>
              <a:t> 셀의 입력으로 사용하면 현재 시점의 </a:t>
            </a:r>
            <a:r>
              <a:rPr lang="ko-KR" altLang="en-US" sz="1100" dirty="0" err="1">
                <a:latin typeface="+mn-ea"/>
              </a:rPr>
              <a:t>디코더</a:t>
            </a:r>
            <a:r>
              <a:rPr lang="ko-KR" altLang="en-US" sz="1100" dirty="0">
                <a:latin typeface="+mn-ea"/>
              </a:rPr>
              <a:t> 셀의 예측도 잘못될 가능성이 높고 이는 연쇄 작용으로 </a:t>
            </a:r>
            <a:r>
              <a:rPr lang="ko-KR" altLang="en-US" sz="1100" dirty="0" err="1">
                <a:latin typeface="+mn-ea"/>
              </a:rPr>
              <a:t>디코더</a:t>
            </a:r>
            <a:r>
              <a:rPr lang="ko-KR" altLang="en-US" sz="1100" dirty="0">
                <a:latin typeface="+mn-ea"/>
              </a:rPr>
              <a:t> 전체의 예측을 어렵게 할 수 있음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E905210-8F77-4E8A-8345-C4377C2A6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111" y="3008103"/>
            <a:ext cx="3629464" cy="2744819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BD84E9CE-AC50-454D-AEE2-C1DC6E5604EA}"/>
              </a:ext>
            </a:extLst>
          </p:cNvPr>
          <p:cNvSpPr/>
          <p:nvPr/>
        </p:nvSpPr>
        <p:spPr>
          <a:xfrm>
            <a:off x="3512476" y="4845517"/>
            <a:ext cx="679696" cy="3595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213354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3" y="641350"/>
            <a:ext cx="7454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n-ea"/>
              </a:rPr>
              <a:t>훈련 방식</a:t>
            </a:r>
            <a:r>
              <a:rPr lang="en-US" altLang="ko-KR" sz="2400" dirty="0">
                <a:latin typeface="+mn-ea"/>
              </a:rPr>
              <a:t>(train)</a:t>
            </a:r>
            <a:r>
              <a:rPr lang="ko-KR" altLang="en-US" sz="2400" dirty="0">
                <a:latin typeface="+mn-ea"/>
              </a:rPr>
              <a:t>과 추론 방식</a:t>
            </a:r>
            <a:r>
              <a:rPr lang="en-US" altLang="ko-KR" sz="2400" dirty="0">
                <a:latin typeface="+mn-ea"/>
              </a:rPr>
              <a:t>(inference)</a:t>
            </a:r>
            <a:r>
              <a:rPr lang="ko-KR" altLang="en-US" sz="2400" dirty="0">
                <a:latin typeface="+mn-ea"/>
              </a:rPr>
              <a:t>의 차이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79D9B26-62AA-48E7-B1BA-6069DE71F5B0}"/>
              </a:ext>
            </a:extLst>
          </p:cNvPr>
          <p:cNvSpPr txBox="1"/>
          <p:nvPr/>
        </p:nvSpPr>
        <p:spPr>
          <a:xfrm>
            <a:off x="952503" y="1263996"/>
            <a:ext cx="7569192" cy="1329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추론방식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예측</a:t>
            </a:r>
            <a:r>
              <a:rPr lang="en-US" altLang="ko-KR" sz="1100" dirty="0">
                <a:latin typeface="+mn-ea"/>
              </a:rPr>
              <a:t>, inference)</a:t>
            </a: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+mn-ea"/>
              </a:rPr>
              <a:t>Greedy Search : </a:t>
            </a:r>
            <a:r>
              <a:rPr lang="en-US" altLang="ko-KR" sz="1100" dirty="0" err="1">
                <a:latin typeface="+mn-ea"/>
              </a:rPr>
              <a:t>softmax</a:t>
            </a:r>
            <a:r>
              <a:rPr lang="en-US" altLang="ko-KR" sz="1100" dirty="0">
                <a:latin typeface="+mn-ea"/>
              </a:rPr>
              <a:t> layer</a:t>
            </a:r>
            <a:r>
              <a:rPr lang="ko-KR" altLang="en-US" sz="1100" dirty="0">
                <a:latin typeface="+mn-ea"/>
              </a:rPr>
              <a:t>에서 가장 값이 큰 </a:t>
            </a:r>
            <a:r>
              <a:rPr lang="en-US" altLang="ko-KR" sz="1100" dirty="0">
                <a:latin typeface="+mn-ea"/>
              </a:rPr>
              <a:t>index</a:t>
            </a:r>
            <a:r>
              <a:rPr lang="ko-KR" altLang="en-US" sz="1100" dirty="0">
                <a:latin typeface="+mn-ea"/>
              </a:rPr>
              <a:t>를 뽑아 해당 </a:t>
            </a:r>
            <a:r>
              <a:rPr lang="en-US" altLang="ko-KR" sz="1100" dirty="0">
                <a:latin typeface="+mn-ea"/>
              </a:rPr>
              <a:t>time-step</a:t>
            </a:r>
            <a:r>
              <a:rPr lang="ko-KR" altLang="en-US" sz="1100" dirty="0">
                <a:latin typeface="+mn-ea"/>
              </a:rPr>
              <a:t>의 </a:t>
            </a:r>
            <a:r>
              <a:rPr lang="en-US" altLang="ko-KR" sz="1100" dirty="0" err="1">
                <a:latin typeface="+mn-ea"/>
              </a:rPr>
              <a:t>Yt</a:t>
            </a:r>
            <a:r>
              <a:rPr lang="en-US" altLang="ko-KR" sz="1100" dirty="0">
                <a:latin typeface="+mn-ea"/>
              </a:rPr>
              <a:t>^​ </a:t>
            </a:r>
            <a:r>
              <a:rPr lang="ko-KR" altLang="en-US" sz="1100" dirty="0">
                <a:latin typeface="+mn-ea"/>
              </a:rPr>
              <a:t>으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로 사용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+mn-ea"/>
              </a:rPr>
              <a:t>Beam Search : K</a:t>
            </a:r>
            <a:r>
              <a:rPr lang="ko-KR" altLang="en-US" sz="1100" dirty="0">
                <a:latin typeface="+mn-ea"/>
              </a:rPr>
              <a:t>개의 후보를 더 추적</a:t>
            </a:r>
            <a:r>
              <a:rPr lang="en-US" altLang="ko-KR" sz="1100" dirty="0">
                <a:latin typeface="+mn-ea"/>
              </a:rPr>
              <a:t>, K</a:t>
            </a:r>
            <a:r>
              <a:rPr lang="ko-KR" altLang="en-US" sz="1100" dirty="0">
                <a:latin typeface="+mn-ea"/>
              </a:rPr>
              <a:t>를 빔의 크기라고 함</a:t>
            </a:r>
            <a:endParaRPr lang="en-US" altLang="ko-KR" sz="1100" dirty="0">
              <a:latin typeface="+mn-ea"/>
            </a:endParaRPr>
          </a:p>
          <a:p>
            <a:pPr lvl="1"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	                 </a:t>
            </a:r>
            <a:r>
              <a:rPr lang="ko-KR" altLang="en-US" sz="1100" dirty="0">
                <a:latin typeface="+mn-ea"/>
              </a:rPr>
              <a:t>최종 후보군 문장 중에서 </a:t>
            </a:r>
            <a:r>
              <a:rPr lang="en-US" altLang="ko-KR" sz="1100" dirty="0">
                <a:latin typeface="+mn-ea"/>
              </a:rPr>
              <a:t>score</a:t>
            </a:r>
            <a:r>
              <a:rPr lang="ko-KR" altLang="en-US" sz="1100" dirty="0">
                <a:latin typeface="+mn-ea"/>
              </a:rPr>
              <a:t>가 가장 높은 문장을 선택</a:t>
            </a:r>
            <a:endParaRPr lang="en-US" altLang="ko-KR" sz="1100" dirty="0">
              <a:latin typeface="+mn-ea"/>
            </a:endParaRPr>
          </a:p>
          <a:p>
            <a:pPr lvl="3"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        </a:t>
            </a:r>
            <a:r>
              <a:rPr lang="ko-KR" altLang="en-US" sz="1100" dirty="0">
                <a:latin typeface="+mn-ea"/>
              </a:rPr>
              <a:t>더 많이 </a:t>
            </a:r>
            <a:r>
              <a:rPr lang="en-US" altLang="ko-KR" sz="1100" dirty="0">
                <a:latin typeface="+mn-ea"/>
              </a:rPr>
              <a:t>search </a:t>
            </a:r>
            <a:r>
              <a:rPr lang="ko-KR" altLang="en-US" sz="1100" dirty="0">
                <a:latin typeface="+mn-ea"/>
              </a:rPr>
              <a:t>하므로 성능은 좋아지나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번역을 더 수행해야 하기 때문에 속도 저하 발생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B2F4646C-5EC1-4D58-AD77-C2743B4E5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9367" y="3182547"/>
            <a:ext cx="3484475" cy="198407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99C2679-78EE-412A-AB8F-C6EA6CC3FE82}"/>
              </a:ext>
            </a:extLst>
          </p:cNvPr>
          <p:cNvSpPr txBox="1"/>
          <p:nvPr/>
        </p:nvSpPr>
        <p:spPr>
          <a:xfrm>
            <a:off x="1362033" y="5334080"/>
            <a:ext cx="6463620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길이 </a:t>
            </a:r>
            <a:r>
              <a:rPr lang="ko-KR" altLang="en-US" sz="1100" dirty="0" err="1">
                <a:latin typeface="+mn-ea"/>
              </a:rPr>
              <a:t>패널티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문장이 길어질 수록 확률이 낮아 지고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문장이 짧을 수록 더 높은 점수를 얻음</a:t>
            </a:r>
            <a:endParaRPr lang="en-US" altLang="ko-KR" sz="11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	   </a:t>
            </a:r>
            <a:r>
              <a:rPr lang="ko-KR" altLang="en-US" sz="1100" dirty="0">
                <a:latin typeface="+mn-ea"/>
              </a:rPr>
              <a:t>짧은 문장일 수록 더 높은 점수를 획득하는 경향이 있기 때문에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길이 </a:t>
            </a:r>
            <a:r>
              <a:rPr lang="ko-KR" altLang="en-US" sz="1100" dirty="0" err="1">
                <a:latin typeface="+mn-ea"/>
              </a:rPr>
              <a:t>패널티</a:t>
            </a:r>
            <a:r>
              <a:rPr lang="ko-KR" altLang="en-US" sz="1100" dirty="0">
                <a:latin typeface="+mn-ea"/>
              </a:rPr>
              <a:t> 부여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19F678C-B968-4108-91F7-70462D75D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229" y="3226501"/>
            <a:ext cx="3408404" cy="1642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795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3" y="641350"/>
            <a:ext cx="74548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n-ea"/>
              </a:rPr>
              <a:t>성능평가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79D9B26-62AA-48E7-B1BA-6069DE71F5B0}"/>
              </a:ext>
            </a:extLst>
          </p:cNvPr>
          <p:cNvSpPr txBox="1"/>
          <p:nvPr/>
        </p:nvSpPr>
        <p:spPr>
          <a:xfrm>
            <a:off x="952503" y="1263996"/>
            <a:ext cx="7569192" cy="51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정성적 평가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사람이 번역된 문장을 채점하는 형태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가장 정확하지만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자원과 시간이 많이 드는 단점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정량적 평가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PPL</a:t>
            </a:r>
          </a:p>
          <a:p>
            <a:pPr marL="1085850" lvl="2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+mn-ea"/>
              </a:rPr>
              <a:t>cross entropy loss </a:t>
            </a:r>
            <a:r>
              <a:rPr lang="ko-KR" altLang="en-US" sz="1100" dirty="0">
                <a:latin typeface="+mn-ea"/>
              </a:rPr>
              <a:t>값에 </a:t>
            </a:r>
            <a:r>
              <a:rPr lang="en-US" altLang="ko-KR" sz="1100" dirty="0" err="1">
                <a:latin typeface="+mn-ea"/>
              </a:rPr>
              <a:t>exponantial</a:t>
            </a:r>
            <a:r>
              <a:rPr lang="ko-KR" altLang="en-US" sz="1100" dirty="0">
                <a:latin typeface="+mn-ea"/>
              </a:rPr>
              <a:t>을 취하여 </a:t>
            </a:r>
            <a:r>
              <a:rPr lang="en-US" altLang="ko-KR" sz="1100" dirty="0">
                <a:latin typeface="+mn-ea"/>
              </a:rPr>
              <a:t>perplexity(PPL) </a:t>
            </a:r>
            <a:r>
              <a:rPr lang="ko-KR" altLang="en-US" sz="1100" dirty="0">
                <a:latin typeface="+mn-ea"/>
              </a:rPr>
              <a:t>값을 얻을 수 있음</a:t>
            </a:r>
            <a:endParaRPr lang="en-US" altLang="ko-KR" sz="1100" dirty="0">
              <a:latin typeface="+mn-ea"/>
            </a:endParaRPr>
          </a:p>
          <a:p>
            <a:pPr marL="1085850" lvl="2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값이 작을 수록 좋은 모델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BLEU</a:t>
            </a: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Tx/>
              <a:buChar char="-"/>
            </a:pPr>
            <a:endParaRPr lang="en-US" altLang="ko-KR" sz="1100" dirty="0">
              <a:latin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번역 </a:t>
            </a:r>
            <a:r>
              <a:rPr lang="en-US" altLang="ko-KR" sz="1100" dirty="0">
                <a:latin typeface="+mn-ea"/>
              </a:rPr>
              <a:t>1</a:t>
            </a:r>
            <a:r>
              <a:rPr lang="ko-KR" altLang="en-US" sz="1100" dirty="0">
                <a:latin typeface="+mn-ea"/>
              </a:rPr>
              <a:t>은 번역 </a:t>
            </a:r>
            <a:r>
              <a:rPr lang="en-US" altLang="ko-KR" sz="1100" dirty="0">
                <a:latin typeface="+mn-ea"/>
              </a:rPr>
              <a:t>2</a:t>
            </a:r>
            <a:r>
              <a:rPr lang="ko-KR" altLang="en-US" sz="1100" dirty="0">
                <a:latin typeface="+mn-ea"/>
              </a:rPr>
              <a:t>보다 큰 </a:t>
            </a:r>
            <a:r>
              <a:rPr lang="en-US" altLang="ko-KR" sz="1100" dirty="0">
                <a:latin typeface="+mn-ea"/>
              </a:rPr>
              <a:t>loss</a:t>
            </a:r>
            <a:r>
              <a:rPr lang="ko-KR" altLang="en-US" sz="1100" dirty="0">
                <a:latin typeface="+mn-ea"/>
              </a:rPr>
              <a:t>값을 갖지만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실제로는 번역 </a:t>
            </a:r>
            <a:r>
              <a:rPr lang="en-US" altLang="ko-KR" sz="1100" dirty="0">
                <a:latin typeface="+mn-ea"/>
              </a:rPr>
              <a:t>1</a:t>
            </a:r>
            <a:r>
              <a:rPr lang="ko-KR" altLang="en-US" sz="1100" dirty="0">
                <a:latin typeface="+mn-ea"/>
              </a:rPr>
              <a:t>이 더 정확</a:t>
            </a:r>
            <a:endParaRPr lang="en-US" altLang="ko-KR" sz="1100" dirty="0">
              <a:latin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100" dirty="0">
              <a:latin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100" dirty="0">
              <a:latin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100" dirty="0">
              <a:latin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100" dirty="0">
              <a:latin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100" dirty="0">
              <a:latin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+mn-ea"/>
              </a:rPr>
              <a:t>2gram</a:t>
            </a:r>
            <a:r>
              <a:rPr lang="ko-KR" altLang="en-US" sz="1100" dirty="0">
                <a:latin typeface="+mn-ea"/>
              </a:rPr>
              <a:t>으로 </a:t>
            </a:r>
            <a:r>
              <a:rPr lang="en-US" altLang="ko-KR" sz="1100" dirty="0">
                <a:latin typeface="+mn-ea"/>
              </a:rPr>
              <a:t>BLEU </a:t>
            </a:r>
            <a:r>
              <a:rPr lang="ko-KR" altLang="en-US" sz="1100" dirty="0">
                <a:latin typeface="+mn-ea"/>
              </a:rPr>
              <a:t>값은 </a:t>
            </a:r>
            <a:r>
              <a:rPr lang="en-US" altLang="ko-KR" sz="1100" dirty="0">
                <a:latin typeface="+mn-ea"/>
              </a:rPr>
              <a:t>4/7 &gt; 3/7 </a:t>
            </a:r>
            <a:r>
              <a:rPr lang="ko-KR" altLang="en-US" sz="1100" dirty="0">
                <a:latin typeface="+mn-ea"/>
              </a:rPr>
              <a:t>이므로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번역 </a:t>
            </a:r>
            <a:r>
              <a:rPr lang="en-US" altLang="ko-KR" sz="1100" dirty="0">
                <a:latin typeface="+mn-ea"/>
              </a:rPr>
              <a:t>1</a:t>
            </a:r>
            <a:r>
              <a:rPr lang="ko-KR" altLang="en-US" sz="1100" dirty="0">
                <a:latin typeface="+mn-ea"/>
              </a:rPr>
              <a:t>이 더 정확하다는 판단 가능</a:t>
            </a:r>
            <a:endParaRPr lang="en-US" altLang="ko-KR" sz="1100" dirty="0">
              <a:latin typeface="+mn-ea"/>
            </a:endParaRPr>
          </a:p>
          <a:p>
            <a:pPr marL="1257300" lvl="2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값이 클 수록 좋은 모델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6BE188B-4B5F-4EC2-AFDE-88153568F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1169" y="3289908"/>
            <a:ext cx="3179299" cy="97893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FF2EAA0-B53B-4A2E-AA35-00C0454E43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46310" y="4702786"/>
            <a:ext cx="2077694" cy="1096153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D8DE2D68-6349-4B0B-969B-52B1F85E68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4004" y="4727987"/>
            <a:ext cx="2077694" cy="107818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C654013B-8601-4A44-BF4E-C8558AAAC6DB}"/>
              </a:ext>
            </a:extLst>
          </p:cNvPr>
          <p:cNvSpPr/>
          <p:nvPr/>
        </p:nvSpPr>
        <p:spPr>
          <a:xfrm>
            <a:off x="2204007" y="5609126"/>
            <a:ext cx="3884459" cy="22224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729163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그룹 12"/>
          <p:cNvGrpSpPr/>
          <p:nvPr/>
        </p:nvGrpSpPr>
        <p:grpSpPr>
          <a:xfrm>
            <a:off x="6627843" y="4318246"/>
            <a:ext cx="2581473" cy="2550640"/>
            <a:chOff x="6627843" y="4318246"/>
            <a:chExt cx="2581473" cy="2550640"/>
          </a:xfrm>
        </p:grpSpPr>
        <p:pic>
          <p:nvPicPr>
            <p:cNvPr id="14" name="그림 13" descr="연세대학교에 대한 이미지 검색결과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854" b="13474"/>
            <a:stretch>
              <a:fillRect/>
            </a:stretch>
          </p:blipFill>
          <p:spPr bwMode="auto">
            <a:xfrm>
              <a:off x="6627843" y="4318246"/>
              <a:ext cx="2293142" cy="2304307"/>
            </a:xfrm>
            <a:custGeom>
              <a:avLst/>
              <a:gdLst>
                <a:gd name="connsiteX0" fmla="*/ 0 w 2293142"/>
                <a:gd name="connsiteY0" fmla="*/ 0 h 2304307"/>
                <a:gd name="connsiteX1" fmla="*/ 2293142 w 2293142"/>
                <a:gd name="connsiteY1" fmla="*/ 0 h 2304307"/>
                <a:gd name="connsiteX2" fmla="*/ 2293142 w 2293142"/>
                <a:gd name="connsiteY2" fmla="*/ 2304307 h 2304307"/>
                <a:gd name="connsiteX3" fmla="*/ 0 w 2293142"/>
                <a:gd name="connsiteY3" fmla="*/ 2304307 h 23043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3142" h="2304307">
                  <a:moveTo>
                    <a:pt x="0" y="0"/>
                  </a:moveTo>
                  <a:lnTo>
                    <a:pt x="2293142" y="0"/>
                  </a:lnTo>
                  <a:lnTo>
                    <a:pt x="2293142" y="2304307"/>
                  </a:lnTo>
                  <a:lnTo>
                    <a:pt x="0" y="2304307"/>
                  </a:lnTo>
                  <a:close/>
                </a:path>
              </a:pathLst>
            </a:cu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타원 8"/>
            <p:cNvSpPr/>
            <p:nvPr/>
          </p:nvSpPr>
          <p:spPr>
            <a:xfrm>
              <a:off x="6742942" y="4392148"/>
              <a:ext cx="2466374" cy="2476738"/>
            </a:xfrm>
            <a:prstGeom prst="ellipse">
              <a:avLst/>
            </a:pr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Reference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8467F1C-036B-41E7-83F4-445FB6952F80}"/>
              </a:ext>
            </a:extLst>
          </p:cNvPr>
          <p:cNvSpPr txBox="1"/>
          <p:nvPr/>
        </p:nvSpPr>
        <p:spPr>
          <a:xfrm>
            <a:off x="952503" y="1263996"/>
            <a:ext cx="7569192" cy="2598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  <a:hlinkClick r:id="rId4"/>
              </a:rPr>
              <a:t>https://wikidocs.net/24996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  <a:hlinkClick r:id="rId5"/>
              </a:rPr>
              <a:t>https://jalammar.github.io/visualizing-neural-machine-translation-mechanics-of-seq2seq-models-with-attention/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  <a:hlinkClick r:id="rId6"/>
              </a:rPr>
              <a:t>https://glee1228.tistory.com/3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  <a:hlinkClick r:id="rId7"/>
              </a:rPr>
              <a:t>http://blog.naver.com/PostView.nhn?blogId=winddori2002&amp;logNo=222001331899&amp;parentCategoryNo=&amp;categoryNo=32&amp;viewDate=&amp;isShowPopularPosts=false&amp;from=postView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  <a:hlinkClick r:id="rId8"/>
              </a:rPr>
              <a:t>https://kh-kim.gitbooks.io/pytorch-natural-language-understanding/content/neural-machine-translation/eval.html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  <a:hlinkClick r:id="rId9"/>
              </a:rPr>
              <a:t>https://kh-kim.gitbook.io/natural-language-processing-with-pytorch/00-cover-9/06-beam-search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https://simonjisu.github.io/nlp/2018/07/05/packedsequence.html</a:t>
            </a:r>
          </a:p>
        </p:txBody>
      </p:sp>
    </p:spTree>
    <p:extLst>
      <p:ext uri="{BB962C8B-B14F-4D97-AF65-F5344CB8AC3E}">
        <p14:creationId xmlns:p14="http://schemas.microsoft.com/office/powerpoint/2010/main" val="2556908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875" r="4411"/>
          <a:stretch>
            <a:fillRect/>
          </a:stretch>
        </p:blipFill>
        <p:spPr>
          <a:xfrm>
            <a:off x="0" y="92279"/>
            <a:ext cx="9144000" cy="6858000"/>
          </a:xfrm>
          <a:custGeom>
            <a:avLst/>
            <a:gdLst>
              <a:gd name="connsiteX0" fmla="*/ 0 w 9144000"/>
              <a:gd name="connsiteY0" fmla="*/ 0 h 6858000"/>
              <a:gd name="connsiteX1" fmla="*/ 9144000 w 9144000"/>
              <a:gd name="connsiteY1" fmla="*/ 0 h 6858000"/>
              <a:gd name="connsiteX2" fmla="*/ 9144000 w 9144000"/>
              <a:gd name="connsiteY2" fmla="*/ 6858000 h 6858000"/>
              <a:gd name="connsiteX3" fmla="*/ 0 w 9144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144000" h="6858000">
                <a:moveTo>
                  <a:pt x="0" y="0"/>
                </a:moveTo>
                <a:lnTo>
                  <a:pt x="9144000" y="0"/>
                </a:lnTo>
                <a:lnTo>
                  <a:pt x="9144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7" name="그룹 6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8" name="이등변 삼각형 7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9" name="직각 삼각형 8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0" y="0"/>
            <a:ext cx="2739820" cy="1770743"/>
            <a:chOff x="0" y="0"/>
            <a:chExt cx="2739820" cy="1770743"/>
          </a:xfrm>
        </p:grpSpPr>
        <p:sp>
          <p:nvSpPr>
            <p:cNvPr id="11" name="이등변 삼각형 10"/>
            <p:cNvSpPr/>
            <p:nvPr/>
          </p:nvSpPr>
          <p:spPr>
            <a:xfrm flipV="1">
              <a:off x="801666" y="0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" name="직각 삼각형 11"/>
            <p:cNvSpPr/>
            <p:nvPr/>
          </p:nvSpPr>
          <p:spPr>
            <a:xfrm flipV="1">
              <a:off x="0" y="0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885370" y="1124412"/>
            <a:ext cx="4718475" cy="116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3087931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 flipH="1" flipV="1">
            <a:off x="6404180" y="5087257"/>
            <a:ext cx="2739820" cy="1770743"/>
            <a:chOff x="6183086" y="4862286"/>
            <a:chExt cx="2739820" cy="1770743"/>
          </a:xfrm>
        </p:grpSpPr>
        <p:sp>
          <p:nvSpPr>
            <p:cNvPr id="4" name="이등변 삼각형 3"/>
            <p:cNvSpPr/>
            <p:nvPr/>
          </p:nvSpPr>
          <p:spPr>
            <a:xfrm flipV="1">
              <a:off x="6984752" y="4862286"/>
              <a:ext cx="1938154" cy="986971"/>
            </a:xfrm>
            <a:prstGeom prst="triangle">
              <a:avLst/>
            </a:prstGeom>
            <a:solidFill>
              <a:srgbClr val="51515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+mn-ea"/>
              </a:endParaRPr>
            </a:p>
          </p:txBody>
        </p:sp>
        <p:sp>
          <p:nvSpPr>
            <p:cNvPr id="5" name="직각 삼각형 4"/>
            <p:cNvSpPr/>
            <p:nvPr/>
          </p:nvSpPr>
          <p:spPr>
            <a:xfrm flipV="1">
              <a:off x="6183086" y="4862286"/>
              <a:ext cx="1770743" cy="1770743"/>
            </a:xfrm>
            <a:prstGeom prst="rtTriangle">
              <a:avLst/>
            </a:prstGeom>
            <a:solidFill>
              <a:srgbClr val="003876">
                <a:alpha val="9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05" t="2524" r="8268"/>
          <a:stretch>
            <a:fillRect/>
          </a:stretch>
        </p:blipFill>
        <p:spPr>
          <a:xfrm>
            <a:off x="0" y="0"/>
            <a:ext cx="6858000" cy="6858000"/>
          </a:xfrm>
          <a:custGeom>
            <a:avLst/>
            <a:gdLst>
              <a:gd name="connsiteX0" fmla="*/ 0 w 6858000"/>
              <a:gd name="connsiteY0" fmla="*/ 0 h 6858000"/>
              <a:gd name="connsiteX1" fmla="*/ 6858000 w 6858000"/>
              <a:gd name="connsiteY1" fmla="*/ 0 h 6858000"/>
              <a:gd name="connsiteX2" fmla="*/ 0 w 6858000"/>
              <a:gd name="connsiteY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858000" h="6858000">
                <a:moveTo>
                  <a:pt x="0" y="0"/>
                </a:moveTo>
                <a:lnTo>
                  <a:pt x="6858000" y="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0" name="직각 삼각형 9"/>
          <p:cNvSpPr/>
          <p:nvPr/>
        </p:nvSpPr>
        <p:spPr>
          <a:xfrm flipH="1">
            <a:off x="5181599" y="1697753"/>
            <a:ext cx="533399" cy="533399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5819978" y="1683771"/>
            <a:ext cx="184197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dirty="0">
                <a:latin typeface="+mn-ea"/>
              </a:rPr>
              <a:t>Contents</a:t>
            </a:r>
            <a:endParaRPr lang="ko-KR" altLang="en-US" sz="3200" dirty="0">
              <a:latin typeface="+mn-ea"/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4406987" y="3061373"/>
            <a:ext cx="3639733" cy="461665"/>
            <a:chOff x="4406987" y="3061373"/>
            <a:chExt cx="3639733" cy="461665"/>
          </a:xfrm>
        </p:grpSpPr>
        <p:sp>
          <p:nvSpPr>
            <p:cNvPr id="12" name="직사각형 11"/>
            <p:cNvSpPr/>
            <p:nvPr/>
          </p:nvSpPr>
          <p:spPr>
            <a:xfrm>
              <a:off x="4406987" y="3061373"/>
              <a:ext cx="35458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rgbClr val="003876"/>
                  </a:solidFill>
                  <a:latin typeface="+mn-ea"/>
                </a:rPr>
                <a:t>1</a:t>
              </a:r>
              <a:endParaRPr lang="ko-KR" altLang="en-US" sz="2400" dirty="0">
                <a:solidFill>
                  <a:srgbClr val="003876"/>
                </a:solidFill>
                <a:latin typeface="+mn-ea"/>
              </a:endParaRPr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4895921" y="3143559"/>
              <a:ext cx="0" cy="283006"/>
            </a:xfrm>
            <a:prstGeom prst="line">
              <a:avLst/>
            </a:prstGeom>
            <a:ln>
              <a:solidFill>
                <a:srgbClr val="00387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직사각형 14"/>
            <p:cNvSpPr/>
            <p:nvPr/>
          </p:nvSpPr>
          <p:spPr>
            <a:xfrm>
              <a:off x="5081756" y="3085007"/>
              <a:ext cx="296496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기계번역의 역사</a:t>
              </a: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753818" y="3689519"/>
            <a:ext cx="3639733" cy="461665"/>
            <a:chOff x="4406987" y="3061373"/>
            <a:chExt cx="3639733" cy="461665"/>
          </a:xfrm>
        </p:grpSpPr>
        <p:sp>
          <p:nvSpPr>
            <p:cNvPr id="22" name="직사각형 21"/>
            <p:cNvSpPr/>
            <p:nvPr/>
          </p:nvSpPr>
          <p:spPr>
            <a:xfrm>
              <a:off x="4406987" y="3061373"/>
              <a:ext cx="35458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rgbClr val="003876"/>
                  </a:solidFill>
                  <a:latin typeface="+mn-ea"/>
                </a:rPr>
                <a:t>2</a:t>
              </a:r>
              <a:endParaRPr lang="ko-KR" altLang="en-US" sz="2400" dirty="0">
                <a:solidFill>
                  <a:srgbClr val="003876"/>
                </a:solidFill>
                <a:latin typeface="+mn-ea"/>
              </a:endParaRPr>
            </a:p>
          </p:txBody>
        </p:sp>
        <p:cxnSp>
          <p:nvCxnSpPr>
            <p:cNvPr id="23" name="직선 연결선 22"/>
            <p:cNvCxnSpPr/>
            <p:nvPr/>
          </p:nvCxnSpPr>
          <p:spPr>
            <a:xfrm>
              <a:off x="4895921" y="3143559"/>
              <a:ext cx="0" cy="283006"/>
            </a:xfrm>
            <a:prstGeom prst="line">
              <a:avLst/>
            </a:prstGeom>
            <a:ln>
              <a:solidFill>
                <a:srgbClr val="00387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직사각형 23"/>
            <p:cNvSpPr/>
            <p:nvPr/>
          </p:nvSpPr>
          <p:spPr>
            <a:xfrm>
              <a:off x="5081756" y="3085007"/>
              <a:ext cx="296496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20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seq2seq, Attention</a:t>
              </a:r>
              <a:endParaRPr lang="ko-KR" altLang="en-US" sz="2000" dirty="0">
                <a:solidFill>
                  <a:schemeClr val="bg2">
                    <a:lumMod val="2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3033538" y="4317665"/>
            <a:ext cx="6345345" cy="461665"/>
            <a:chOff x="4406987" y="3061373"/>
            <a:chExt cx="6345345" cy="461665"/>
          </a:xfrm>
        </p:grpSpPr>
        <p:sp>
          <p:nvSpPr>
            <p:cNvPr id="26" name="직사각형 25"/>
            <p:cNvSpPr/>
            <p:nvPr/>
          </p:nvSpPr>
          <p:spPr>
            <a:xfrm>
              <a:off x="4406987" y="3061373"/>
              <a:ext cx="35458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rgbClr val="003876"/>
                  </a:solidFill>
                  <a:latin typeface="+mn-ea"/>
                </a:rPr>
                <a:t>3</a:t>
              </a:r>
              <a:endParaRPr lang="ko-KR" altLang="en-US" sz="2400" dirty="0">
                <a:solidFill>
                  <a:srgbClr val="003876"/>
                </a:solidFill>
                <a:latin typeface="+mn-ea"/>
              </a:endParaRPr>
            </a:p>
          </p:txBody>
        </p:sp>
        <p:cxnSp>
          <p:nvCxnSpPr>
            <p:cNvPr id="27" name="직선 연결선 26"/>
            <p:cNvCxnSpPr/>
            <p:nvPr/>
          </p:nvCxnSpPr>
          <p:spPr>
            <a:xfrm>
              <a:off x="4895921" y="3143559"/>
              <a:ext cx="0" cy="283006"/>
            </a:xfrm>
            <a:prstGeom prst="line">
              <a:avLst/>
            </a:prstGeom>
            <a:ln>
              <a:solidFill>
                <a:srgbClr val="00387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직사각형 27"/>
            <p:cNvSpPr/>
            <p:nvPr/>
          </p:nvSpPr>
          <p:spPr>
            <a:xfrm>
              <a:off x="5081755" y="3085007"/>
              <a:ext cx="5670577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dirty="0">
                  <a:latin typeface="+mn-ea"/>
                </a:rPr>
                <a:t>훈련 방식</a:t>
              </a:r>
              <a:r>
                <a:rPr lang="en-US" altLang="ko-KR" sz="2000" dirty="0">
                  <a:latin typeface="+mn-ea"/>
                </a:rPr>
                <a:t>(train)</a:t>
              </a:r>
              <a:r>
                <a:rPr lang="ko-KR" altLang="en-US" sz="2000" dirty="0">
                  <a:latin typeface="+mn-ea"/>
                </a:rPr>
                <a:t>과 추론 방식</a:t>
              </a:r>
              <a:r>
                <a:rPr lang="en-US" altLang="ko-KR" sz="2000" dirty="0">
                  <a:latin typeface="+mn-ea"/>
                </a:rPr>
                <a:t>(inference)</a:t>
              </a:r>
              <a:r>
                <a:rPr lang="ko-KR" altLang="en-US" sz="2000" dirty="0">
                  <a:latin typeface="+mn-ea"/>
                </a:rPr>
                <a:t>의 차이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2447482" y="4945812"/>
            <a:ext cx="3639733" cy="461665"/>
            <a:chOff x="4406987" y="3061373"/>
            <a:chExt cx="3639733" cy="461665"/>
          </a:xfrm>
        </p:grpSpPr>
        <p:sp>
          <p:nvSpPr>
            <p:cNvPr id="30" name="직사각형 29"/>
            <p:cNvSpPr/>
            <p:nvPr/>
          </p:nvSpPr>
          <p:spPr>
            <a:xfrm>
              <a:off x="4406987" y="3061373"/>
              <a:ext cx="35458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2400" dirty="0">
                  <a:solidFill>
                    <a:srgbClr val="003876"/>
                  </a:solidFill>
                  <a:latin typeface="+mn-ea"/>
                </a:rPr>
                <a:t>4</a:t>
              </a:r>
              <a:endParaRPr lang="ko-KR" altLang="en-US" sz="2400" dirty="0">
                <a:solidFill>
                  <a:srgbClr val="003876"/>
                </a:solidFill>
                <a:latin typeface="+mn-ea"/>
              </a:endParaRPr>
            </a:p>
          </p:txBody>
        </p:sp>
        <p:cxnSp>
          <p:nvCxnSpPr>
            <p:cNvPr id="31" name="직선 연결선 30"/>
            <p:cNvCxnSpPr/>
            <p:nvPr/>
          </p:nvCxnSpPr>
          <p:spPr>
            <a:xfrm>
              <a:off x="4895921" y="3143559"/>
              <a:ext cx="0" cy="283006"/>
            </a:xfrm>
            <a:prstGeom prst="line">
              <a:avLst/>
            </a:prstGeom>
            <a:ln>
              <a:solidFill>
                <a:srgbClr val="00387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직사각형 31"/>
            <p:cNvSpPr/>
            <p:nvPr/>
          </p:nvSpPr>
          <p:spPr>
            <a:xfrm>
              <a:off x="5081756" y="3085007"/>
              <a:ext cx="296496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2000" dirty="0">
                  <a:solidFill>
                    <a:schemeClr val="bg2">
                      <a:lumMod val="25000"/>
                    </a:schemeClr>
                  </a:solidFill>
                  <a:latin typeface="+mn-ea"/>
                </a:rPr>
                <a:t>성능 평가</a:t>
              </a:r>
            </a:p>
          </p:txBody>
        </p:sp>
      </p:grpSp>
      <p:pic>
        <p:nvPicPr>
          <p:cNvPr id="33" name="Picture 6" descr="http://cfile4.uf.tistory.com/image/263C0C3C559675722845E9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9200" y="170953"/>
            <a:ext cx="1402585" cy="434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6778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80">
          <a:fgClr>
            <a:schemeClr val="bg1"/>
          </a:fgClr>
          <a:bgClr>
            <a:schemeClr val="bg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+mn-ea"/>
              </a:rPr>
              <a:t>기계번역의 역사</a:t>
            </a: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그룹 9"/>
          <p:cNvGrpSpPr/>
          <p:nvPr/>
        </p:nvGrpSpPr>
        <p:grpSpPr>
          <a:xfrm>
            <a:off x="448699" y="2092465"/>
            <a:ext cx="2748644" cy="3096692"/>
            <a:chOff x="1186931" y="2092465"/>
            <a:chExt cx="2748644" cy="3096692"/>
          </a:xfrm>
        </p:grpSpPr>
        <p:sp>
          <p:nvSpPr>
            <p:cNvPr id="14" name="눈물 방울 13"/>
            <p:cNvSpPr/>
            <p:nvPr/>
          </p:nvSpPr>
          <p:spPr>
            <a:xfrm>
              <a:off x="1866745" y="2092465"/>
              <a:ext cx="1389017" cy="1389017"/>
            </a:xfrm>
            <a:prstGeom prst="teardrop">
              <a:avLst/>
            </a:prstGeom>
            <a:pattFill prst="pct10">
              <a:fgClr>
                <a:srgbClr val="D3D3D4"/>
              </a:fgClr>
              <a:bgClr>
                <a:schemeClr val="bg1"/>
              </a:bgClr>
            </a:pattFill>
            <a:ln>
              <a:solidFill>
                <a:srgbClr val="0038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sz="2000" dirty="0">
                  <a:solidFill>
                    <a:srgbClr val="003876"/>
                  </a:solidFill>
                  <a:latin typeface="+mn-ea"/>
                </a:rPr>
                <a:t>규칙 기반</a:t>
              </a:r>
              <a:endParaRPr lang="en-US" altLang="ko-KR" sz="2000" dirty="0">
                <a:solidFill>
                  <a:srgbClr val="003876"/>
                </a:solidFill>
                <a:latin typeface="+mn-ea"/>
              </a:endParaRPr>
            </a:p>
            <a:p>
              <a:pPr algn="ctr"/>
              <a:r>
                <a:rPr lang="en-US" altLang="ko-KR" sz="2000" dirty="0">
                  <a:solidFill>
                    <a:srgbClr val="003876"/>
                  </a:solidFill>
                  <a:latin typeface="+mn-ea"/>
                </a:rPr>
                <a:t>(RBMT)</a:t>
              </a:r>
              <a:endParaRPr lang="ko-KR" altLang="en-US" sz="2000" dirty="0">
                <a:solidFill>
                  <a:srgbClr val="003876"/>
                </a:solidFill>
                <a:latin typeface="+mn-ea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186931" y="3859947"/>
              <a:ext cx="2748644" cy="1329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lnSpc>
                  <a:spcPct val="150000"/>
                </a:lnSpc>
                <a:buFontTx/>
                <a:buChar char="-"/>
              </a:pPr>
              <a:r>
                <a:rPr lang="ko-KR" altLang="en-US" sz="1100" dirty="0">
                  <a:latin typeface="+mn-ea"/>
                </a:rPr>
                <a:t>가장 전통적인 번역방식</a:t>
              </a:r>
              <a:endParaRPr lang="en-US" altLang="ko-KR" sz="1100" dirty="0">
                <a:latin typeface="+mn-ea"/>
              </a:endParaRPr>
            </a:p>
            <a:p>
              <a:pPr marL="342900" indent="-342900">
                <a:lnSpc>
                  <a:spcPct val="150000"/>
                </a:lnSpc>
                <a:buFontTx/>
                <a:buChar char="-"/>
              </a:pPr>
              <a:r>
                <a:rPr lang="ko-KR" altLang="en-US" sz="1100" dirty="0">
                  <a:latin typeface="+mn-ea"/>
                </a:rPr>
                <a:t>규칙을 세우고 분류를 나누어 </a:t>
              </a:r>
              <a:endParaRPr lang="en-US" altLang="ko-KR" sz="1100" dirty="0"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100" dirty="0">
                  <a:latin typeface="+mn-ea"/>
                </a:rPr>
                <a:t>       </a:t>
              </a:r>
              <a:r>
                <a:rPr lang="ko-KR" altLang="en-US" sz="1100" dirty="0">
                  <a:latin typeface="+mn-ea"/>
                </a:rPr>
                <a:t>정해진 규칙에 따라 번역</a:t>
              </a:r>
              <a:endParaRPr lang="en-US" altLang="ko-KR" sz="1100" dirty="0">
                <a:latin typeface="+mn-ea"/>
              </a:endParaRPr>
            </a:p>
            <a:p>
              <a:pPr marL="342900" indent="-342900">
                <a:lnSpc>
                  <a:spcPct val="150000"/>
                </a:lnSpc>
                <a:buFontTx/>
                <a:buChar char="-"/>
              </a:pPr>
              <a:r>
                <a:rPr lang="ko-KR" altLang="en-US" sz="1100" dirty="0">
                  <a:latin typeface="+mn-ea"/>
                </a:rPr>
                <a:t>규칙을 만드는데 많은 자원과 </a:t>
              </a:r>
              <a:endParaRPr lang="en-US" altLang="ko-KR" sz="1100" dirty="0"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ko-KR" sz="1100" dirty="0">
                  <a:latin typeface="+mn-ea"/>
                </a:rPr>
                <a:t>       </a:t>
              </a:r>
              <a:r>
                <a:rPr lang="ko-KR" altLang="en-US" sz="1100" dirty="0">
                  <a:latin typeface="+mn-ea"/>
                </a:rPr>
                <a:t>시간이 소모</a:t>
              </a:r>
            </a:p>
          </p:txBody>
        </p:sp>
      </p:grpSp>
      <p:sp>
        <p:nvSpPr>
          <p:cNvPr id="17" name="눈물 방울 16"/>
          <p:cNvSpPr/>
          <p:nvPr/>
        </p:nvSpPr>
        <p:spPr>
          <a:xfrm>
            <a:off x="3849713" y="2092465"/>
            <a:ext cx="1389017" cy="1389017"/>
          </a:xfrm>
          <a:prstGeom prst="teardrop">
            <a:avLst/>
          </a:prstGeom>
          <a:pattFill prst="pct10">
            <a:fgClr>
              <a:srgbClr val="D3D3D4"/>
            </a:fgClr>
            <a:bgClr>
              <a:schemeClr val="bg1"/>
            </a:bgClr>
          </a:patt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dirty="0">
                <a:solidFill>
                  <a:srgbClr val="003876"/>
                </a:solidFill>
                <a:latin typeface="+mn-ea"/>
              </a:rPr>
              <a:t>통계</a:t>
            </a:r>
            <a:endParaRPr lang="en-US" altLang="ko-KR" sz="2000" dirty="0">
              <a:solidFill>
                <a:srgbClr val="003876"/>
              </a:solidFill>
              <a:latin typeface="+mn-ea"/>
            </a:endParaRPr>
          </a:p>
          <a:p>
            <a:pPr algn="ctr"/>
            <a:r>
              <a:rPr lang="ko-KR" altLang="en-US" sz="2000" dirty="0">
                <a:solidFill>
                  <a:srgbClr val="003876"/>
                </a:solidFill>
                <a:latin typeface="+mn-ea"/>
              </a:rPr>
              <a:t>기반</a:t>
            </a:r>
            <a:endParaRPr lang="en-US" altLang="ko-KR" sz="2000" dirty="0">
              <a:solidFill>
                <a:srgbClr val="003876"/>
              </a:solidFill>
              <a:latin typeface="+mn-ea"/>
            </a:endParaRPr>
          </a:p>
          <a:p>
            <a:pPr algn="ctr"/>
            <a:r>
              <a:rPr lang="en-US" altLang="ko-KR" sz="2000" dirty="0">
                <a:solidFill>
                  <a:srgbClr val="003876"/>
                </a:solidFill>
                <a:latin typeface="+mn-ea"/>
              </a:rPr>
              <a:t>(SMT)</a:t>
            </a:r>
            <a:endParaRPr lang="ko-KR" altLang="en-US" sz="2000" dirty="0">
              <a:solidFill>
                <a:srgbClr val="003876"/>
              </a:solidFill>
              <a:latin typeface="+mn-ea"/>
            </a:endParaRPr>
          </a:p>
        </p:txBody>
      </p:sp>
      <p:sp>
        <p:nvSpPr>
          <p:cNvPr id="20" name="눈물 방울 19">
            <a:extLst>
              <a:ext uri="{FF2B5EF4-FFF2-40B4-BE49-F238E27FC236}">
                <a16:creationId xmlns:a16="http://schemas.microsoft.com/office/drawing/2014/main" id="{009720B4-1244-4F3E-BA74-F4C61AFE25C7}"/>
              </a:ext>
            </a:extLst>
          </p:cNvPr>
          <p:cNvSpPr/>
          <p:nvPr/>
        </p:nvSpPr>
        <p:spPr>
          <a:xfrm>
            <a:off x="6428300" y="2092465"/>
            <a:ext cx="1389017" cy="1389017"/>
          </a:xfrm>
          <a:prstGeom prst="teardrop">
            <a:avLst/>
          </a:prstGeom>
          <a:pattFill prst="pct10">
            <a:fgClr>
              <a:srgbClr val="D3D3D4"/>
            </a:fgClr>
            <a:bgClr>
              <a:schemeClr val="bg1"/>
            </a:bgClr>
          </a:pattFill>
          <a:ln>
            <a:solidFill>
              <a:srgbClr val="00387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dirty="0">
                <a:solidFill>
                  <a:srgbClr val="003876"/>
                </a:solidFill>
                <a:latin typeface="+mn-ea"/>
              </a:rPr>
              <a:t>신경망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9D3648-C6B7-4A19-A162-83CE89A5336D}"/>
              </a:ext>
            </a:extLst>
          </p:cNvPr>
          <p:cNvSpPr txBox="1"/>
          <p:nvPr/>
        </p:nvSpPr>
        <p:spPr>
          <a:xfrm>
            <a:off x="3310520" y="3859947"/>
            <a:ext cx="2748644" cy="1837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대량의 양방향 코퍼스에서 통계를 얻어내 번역시스템을 구성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언어 쌍 확장 시 </a:t>
            </a:r>
            <a:r>
              <a:rPr lang="en-US" altLang="ko-KR" sz="1100" dirty="0">
                <a:latin typeface="+mn-ea"/>
              </a:rPr>
              <a:t>RBMT </a:t>
            </a:r>
            <a:r>
              <a:rPr lang="ko-KR" altLang="en-US" sz="1100" dirty="0">
                <a:latin typeface="+mn-ea"/>
              </a:rPr>
              <a:t>보다 유리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딥러닝 이전에 사용했던 방식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Ex : </a:t>
            </a:r>
            <a:r>
              <a:rPr lang="en-US" altLang="ko-KR" sz="1100" dirty="0" err="1">
                <a:latin typeface="+mn-ea"/>
              </a:rPr>
              <a:t>ngram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endParaRPr lang="en-US" altLang="ko-KR" sz="1100" dirty="0">
              <a:latin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78B2E7-C8DD-4378-A90A-59B251942CE2}"/>
              </a:ext>
            </a:extLst>
          </p:cNvPr>
          <p:cNvSpPr txBox="1"/>
          <p:nvPr/>
        </p:nvSpPr>
        <p:spPr>
          <a:xfrm>
            <a:off x="5990343" y="3859947"/>
            <a:ext cx="2748644" cy="1583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end to end : </a:t>
            </a:r>
            <a:r>
              <a:rPr lang="ko-KR" altLang="en-US" sz="1100" dirty="0">
                <a:latin typeface="+mn-ea"/>
              </a:rPr>
              <a:t>통계기반의 경우 여러 모듈로 구성 되어 있고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시스템의 복잡도가 높음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희소성 문제 해결 가능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문장을 </a:t>
            </a:r>
            <a:r>
              <a:rPr lang="ko-KR" altLang="en-US" sz="1100" dirty="0" err="1">
                <a:latin typeface="+mn-ea"/>
              </a:rPr>
              <a:t>임베딩</a:t>
            </a:r>
            <a:r>
              <a:rPr lang="ko-KR" altLang="en-US" sz="1100" dirty="0">
                <a:latin typeface="+mn-ea"/>
              </a:rPr>
              <a:t> 벡터로 구성 가능</a:t>
            </a:r>
            <a:endParaRPr lang="en-US" altLang="ko-KR" sz="11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ko-KR" altLang="en-US" sz="11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41043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seq2seq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DC47B8EC-6551-4580-AF36-22FFBEF61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6957" y="872182"/>
            <a:ext cx="3292850" cy="189565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04A1BC4-BA41-4A77-A04E-504C2C7B6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6159" y="2709164"/>
            <a:ext cx="5851080" cy="166335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D9A7D6F-EAC9-4956-9018-747D480A4FE9}"/>
              </a:ext>
            </a:extLst>
          </p:cNvPr>
          <p:cNvSpPr txBox="1"/>
          <p:nvPr/>
        </p:nvSpPr>
        <p:spPr>
          <a:xfrm>
            <a:off x="910217" y="4499194"/>
            <a:ext cx="2748644" cy="1583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입력 문장의 모든 단어들을 순차적으로 입력 받은 뒤 마지막에 압축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해당 압축 벡터 </a:t>
            </a:r>
            <a:r>
              <a:rPr lang="en-US" altLang="ko-KR" sz="1100" dirty="0">
                <a:latin typeface="+mn-ea"/>
              </a:rPr>
              <a:t>: Context Vector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텍스트 분류와는 달리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기계번역의 특징 상 최대한 많은 정보를 저장</a:t>
            </a:r>
            <a:endParaRPr lang="en-US" altLang="ko-KR" sz="11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        Ex) ‘</a:t>
            </a:r>
            <a:r>
              <a:rPr lang="ko-KR" altLang="en-US" sz="1100" dirty="0">
                <a:latin typeface="+mn-ea"/>
              </a:rPr>
              <a:t>나는</a:t>
            </a:r>
            <a:r>
              <a:rPr lang="en-US" altLang="ko-KR" sz="1100" dirty="0">
                <a:latin typeface="+mn-ea"/>
              </a:rPr>
              <a:t>‘ </a:t>
            </a:r>
            <a:r>
              <a:rPr lang="ko-KR" altLang="en-US" sz="1100" dirty="0">
                <a:latin typeface="+mn-ea"/>
              </a:rPr>
              <a:t>과 같은 단어 저장 필요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CA406D0-5334-41F1-8976-025828E388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3590" y="4404260"/>
            <a:ext cx="1042360" cy="769491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21983ED-2C9D-4262-85CF-0D762755E773}"/>
              </a:ext>
            </a:extLst>
          </p:cNvPr>
          <p:cNvSpPr txBox="1"/>
          <p:nvPr/>
        </p:nvSpPr>
        <p:spPr>
          <a:xfrm>
            <a:off x="5125571" y="4558330"/>
            <a:ext cx="2748644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Context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Vector</a:t>
            </a:r>
            <a:r>
              <a:rPr lang="ko-KR" altLang="en-US" sz="1100" dirty="0">
                <a:latin typeface="+mn-ea"/>
              </a:rPr>
              <a:t>를 받아 번역된 단어를 순차적으로 출력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73AB6A44-BC2C-48ED-B77A-AE52231FD63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7612" y="5411572"/>
            <a:ext cx="1608776" cy="925201"/>
          </a:xfrm>
          <a:prstGeom prst="rect">
            <a:avLst/>
          </a:prstGeom>
        </p:spPr>
      </p:pic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E9017CF-A369-437B-9393-2499D3E37C42}"/>
              </a:ext>
            </a:extLst>
          </p:cNvPr>
          <p:cNvCxnSpPr>
            <a:stCxn id="12" idx="2"/>
          </p:cNvCxnSpPr>
          <p:nvPr/>
        </p:nvCxnSpPr>
        <p:spPr>
          <a:xfrm>
            <a:off x="4424770" y="5173751"/>
            <a:ext cx="440845" cy="7740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9292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seq2seq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B602FCFC-89B8-4F4E-AC38-D07A2589D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3738" y="1196329"/>
            <a:ext cx="4005403" cy="217449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E98D3FF-EC45-4600-8DEE-826C5B0BB7B6}"/>
              </a:ext>
            </a:extLst>
          </p:cNvPr>
          <p:cNvSpPr txBox="1"/>
          <p:nvPr/>
        </p:nvSpPr>
        <p:spPr>
          <a:xfrm>
            <a:off x="952502" y="3464138"/>
            <a:ext cx="6616681" cy="2852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성능문제로 인해 일반적으로 </a:t>
            </a:r>
            <a:r>
              <a:rPr lang="en-US" altLang="ko-KR" sz="1100" dirty="0">
                <a:latin typeface="+mn-ea"/>
              </a:rPr>
              <a:t>RNN</a:t>
            </a:r>
            <a:r>
              <a:rPr lang="ko-KR" altLang="en-US" sz="1100" dirty="0">
                <a:latin typeface="+mn-ea"/>
              </a:rPr>
              <a:t>이 아닌 </a:t>
            </a:r>
            <a:r>
              <a:rPr lang="en-US" altLang="ko-KR" sz="1100" dirty="0">
                <a:latin typeface="+mn-ea"/>
              </a:rPr>
              <a:t>LSTM, GRU</a:t>
            </a:r>
            <a:r>
              <a:rPr lang="ko-KR" altLang="en-US" sz="1100" dirty="0">
                <a:latin typeface="+mn-ea"/>
              </a:rPr>
              <a:t>를 사용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Encoder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입력 문장은 단어 토큰화 </a:t>
            </a:r>
            <a:r>
              <a:rPr lang="en-US" altLang="ko-KR" sz="1100" dirty="0">
                <a:latin typeface="+mn-ea"/>
              </a:rPr>
              <a:t>(x1, x2..)</a:t>
            </a:r>
          </a:p>
          <a:p>
            <a:pPr lvl="2"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  </a:t>
            </a:r>
            <a:r>
              <a:rPr lang="ko-KR" altLang="en-US" sz="1100" dirty="0">
                <a:latin typeface="+mn-ea"/>
              </a:rPr>
              <a:t>단어 토큰 각각은 </a:t>
            </a:r>
            <a:r>
              <a:rPr lang="en-US" altLang="ko-KR" sz="1100" dirty="0">
                <a:latin typeface="+mn-ea"/>
              </a:rPr>
              <a:t>RNN </a:t>
            </a:r>
            <a:r>
              <a:rPr lang="ko-KR" altLang="en-US" sz="1100" dirty="0">
                <a:latin typeface="+mn-ea"/>
              </a:rPr>
              <a:t>셀의 각 시점의 입력</a:t>
            </a:r>
            <a:r>
              <a:rPr lang="en-US" altLang="ko-KR" sz="1100" dirty="0">
                <a:latin typeface="+mn-ea"/>
              </a:rPr>
              <a:t>  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Context vector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: Encoder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RNN </a:t>
            </a:r>
            <a:r>
              <a:rPr lang="ko-KR" altLang="en-US" sz="1100" dirty="0">
                <a:latin typeface="+mn-ea"/>
              </a:rPr>
              <a:t>셀의 마지막 시점의 은닉 상태</a:t>
            </a:r>
            <a:endParaRPr lang="en-US" altLang="ko-KR" sz="11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	 Context vector</a:t>
            </a:r>
            <a:r>
              <a:rPr lang="ko-KR" altLang="en-US" sz="1100" dirty="0">
                <a:latin typeface="+mn-ea"/>
              </a:rPr>
              <a:t>는 </a:t>
            </a:r>
            <a:r>
              <a:rPr lang="en-US" altLang="ko-KR" sz="1100" dirty="0">
                <a:latin typeface="+mn-ea"/>
              </a:rPr>
              <a:t>Decoder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RNN </a:t>
            </a:r>
            <a:r>
              <a:rPr lang="ko-KR" altLang="en-US" sz="1100" dirty="0">
                <a:latin typeface="+mn-ea"/>
              </a:rPr>
              <a:t>셀의 첫번째 은닉 상태로 사용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Decoder : </a:t>
            </a:r>
            <a:r>
              <a:rPr lang="ko-KR" altLang="en-US" sz="1100" dirty="0">
                <a:latin typeface="+mn-ea"/>
              </a:rPr>
              <a:t>초기 입력으로 </a:t>
            </a:r>
            <a:r>
              <a:rPr lang="en-US" altLang="ko-KR" sz="1100" dirty="0">
                <a:latin typeface="+mn-ea"/>
              </a:rPr>
              <a:t>&lt;BOS&gt; </a:t>
            </a:r>
            <a:r>
              <a:rPr lang="ko-KR" altLang="en-US" sz="1100" dirty="0">
                <a:latin typeface="+mn-ea"/>
              </a:rPr>
              <a:t>토큰 부여</a:t>
            </a:r>
            <a:endParaRPr lang="en-US" altLang="ko-KR" sz="1100" dirty="0">
              <a:latin typeface="+mn-ea"/>
            </a:endParaRPr>
          </a:p>
          <a:p>
            <a:pPr lvl="2"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  BOS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-&gt; y1^ </a:t>
            </a:r>
            <a:r>
              <a:rPr lang="ko-KR" altLang="en-US" sz="1100" dirty="0">
                <a:latin typeface="+mn-ea"/>
              </a:rPr>
              <a:t>예측</a:t>
            </a:r>
            <a:r>
              <a:rPr lang="en-US" altLang="ko-KR" sz="1100" dirty="0">
                <a:latin typeface="+mn-ea"/>
              </a:rPr>
              <a:t>(Generator)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-&gt; y1</a:t>
            </a:r>
            <a:r>
              <a:rPr lang="ko-KR" altLang="en-US" sz="1100" dirty="0">
                <a:latin typeface="+mn-ea"/>
              </a:rPr>
              <a:t>으로 입력 </a:t>
            </a:r>
            <a:r>
              <a:rPr lang="en-US" altLang="ko-KR" sz="1100" dirty="0">
                <a:latin typeface="+mn-ea"/>
              </a:rPr>
              <a:t>-&gt; y2^ </a:t>
            </a:r>
            <a:r>
              <a:rPr lang="ko-KR" altLang="en-US" sz="1100" dirty="0">
                <a:latin typeface="+mn-ea"/>
              </a:rPr>
              <a:t>예측</a:t>
            </a:r>
            <a:r>
              <a:rPr lang="en-US" altLang="ko-KR" sz="1100" dirty="0">
                <a:latin typeface="+mn-ea"/>
              </a:rPr>
              <a:t> (Generator)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….</a:t>
            </a:r>
          </a:p>
          <a:p>
            <a:pPr lvl="2"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  </a:t>
            </a:r>
            <a:r>
              <a:rPr lang="ko-KR" altLang="en-US" sz="1100" dirty="0">
                <a:latin typeface="+mn-ea"/>
              </a:rPr>
              <a:t>다음에 올 단어를 예측하고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그 예측한 단어를 다음 시점의 </a:t>
            </a:r>
            <a:r>
              <a:rPr lang="en-US" altLang="ko-KR" sz="1100" dirty="0">
                <a:latin typeface="+mn-ea"/>
              </a:rPr>
              <a:t>RNN </a:t>
            </a:r>
            <a:r>
              <a:rPr lang="ko-KR" altLang="en-US" sz="1100" dirty="0">
                <a:latin typeface="+mn-ea"/>
              </a:rPr>
              <a:t>셀 입력으로 넣음</a:t>
            </a:r>
            <a:endParaRPr lang="en-US" altLang="ko-KR" sz="1100" dirty="0">
              <a:latin typeface="+mn-ea"/>
            </a:endParaRPr>
          </a:p>
          <a:p>
            <a:pPr lvl="2"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  </a:t>
            </a:r>
            <a:r>
              <a:rPr lang="ko-KR" altLang="en-US" sz="1100" dirty="0">
                <a:latin typeface="+mn-ea"/>
              </a:rPr>
              <a:t>문장의 끝을 의미하는 </a:t>
            </a:r>
            <a:r>
              <a:rPr lang="en-US" altLang="ko-KR" sz="1100" dirty="0">
                <a:latin typeface="+mn-ea"/>
              </a:rPr>
              <a:t>EOS (Generator)</a:t>
            </a:r>
            <a:r>
              <a:rPr lang="ko-KR" altLang="en-US" sz="1100" dirty="0">
                <a:latin typeface="+mn-ea"/>
              </a:rPr>
              <a:t> 가 예측 될 때까지 반복</a:t>
            </a:r>
            <a:endParaRPr lang="en-US" altLang="ko-KR" sz="11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-      Generator : </a:t>
            </a:r>
            <a:r>
              <a:rPr lang="ko-KR" altLang="en-US" sz="1100" dirty="0">
                <a:latin typeface="+mn-ea"/>
              </a:rPr>
              <a:t>예측을 위해 </a:t>
            </a:r>
            <a:r>
              <a:rPr lang="en-US" altLang="ko-KR" sz="1100" dirty="0" err="1">
                <a:latin typeface="+mn-ea"/>
              </a:rPr>
              <a:t>Softmax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함수 사용</a:t>
            </a:r>
            <a:endParaRPr lang="en-US" altLang="ko-KR" sz="1100" dirty="0">
              <a:latin typeface="+mn-ea"/>
            </a:endParaRPr>
          </a:p>
          <a:p>
            <a:pPr lvl="2">
              <a:lnSpc>
                <a:spcPct val="150000"/>
              </a:lnSpc>
            </a:pPr>
            <a:r>
              <a:rPr lang="en-US" altLang="ko-KR" sz="1100" dirty="0">
                <a:latin typeface="+mn-ea"/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504803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seq2seq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AE98D3FF-EC45-4600-8DEE-826C5B0BB7B6}"/>
              </a:ext>
            </a:extLst>
          </p:cNvPr>
          <p:cNvSpPr txBox="1"/>
          <p:nvPr/>
        </p:nvSpPr>
        <p:spPr>
          <a:xfrm>
            <a:off x="952503" y="1263996"/>
            <a:ext cx="7569192" cy="1329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활용 분야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기계번역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 err="1">
                <a:latin typeface="+mn-ea"/>
              </a:rPr>
              <a:t>챗봇</a:t>
            </a:r>
            <a:r>
              <a:rPr lang="en-US" altLang="ko-KR" sz="1100" dirty="0">
                <a:latin typeface="+mn-ea"/>
              </a:rPr>
              <a:t>,</a:t>
            </a:r>
            <a:r>
              <a:rPr lang="ko-KR" altLang="en-US" sz="1100" dirty="0">
                <a:latin typeface="+mn-ea"/>
              </a:rPr>
              <a:t> 요약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기타 자연어 처리</a:t>
            </a:r>
            <a:r>
              <a:rPr lang="en-US" altLang="ko-KR" sz="1100" dirty="0">
                <a:latin typeface="+mn-ea"/>
              </a:rPr>
              <a:t>(</a:t>
            </a:r>
            <a:r>
              <a:rPr lang="ko-KR" altLang="en-US" sz="1100" dirty="0">
                <a:latin typeface="+mn-ea"/>
              </a:rPr>
              <a:t>프로그래밍 코드 출력</a:t>
            </a:r>
            <a:r>
              <a:rPr lang="en-US" altLang="ko-KR" sz="1100" dirty="0">
                <a:latin typeface="+mn-ea"/>
              </a:rPr>
              <a:t>..), </a:t>
            </a:r>
            <a:r>
              <a:rPr lang="ko-KR" altLang="en-US" sz="1100" dirty="0">
                <a:latin typeface="+mn-ea"/>
              </a:rPr>
              <a:t>음성인식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 err="1">
                <a:latin typeface="+mn-ea"/>
              </a:rPr>
              <a:t>독순술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이미지 </a:t>
            </a:r>
            <a:r>
              <a:rPr lang="ko-KR" altLang="en-US" sz="1100" dirty="0" err="1">
                <a:latin typeface="+mn-ea"/>
              </a:rPr>
              <a:t>캡셔닝</a:t>
            </a:r>
            <a:r>
              <a:rPr lang="en-US" altLang="ko-KR" sz="1100" dirty="0">
                <a:latin typeface="+mn-ea"/>
              </a:rPr>
              <a:t>..</a:t>
            </a: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한계점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장기 기억력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압축할 수 있는 정보의 한계 존재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구조 정보의 부재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시퀀스 데이터 로서만 접근함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 err="1">
                <a:latin typeface="+mn-ea"/>
              </a:rPr>
              <a:t>챗봇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or</a:t>
            </a:r>
            <a:r>
              <a:rPr lang="ko-KR" altLang="en-US" sz="1100" dirty="0">
                <a:latin typeface="+mn-ea"/>
              </a:rPr>
              <a:t> </a:t>
            </a:r>
            <a:r>
              <a:rPr lang="en-US" altLang="ko-KR" sz="1100" dirty="0">
                <a:latin typeface="+mn-ea"/>
              </a:rPr>
              <a:t>QA </a:t>
            </a:r>
            <a:r>
              <a:rPr lang="ko-KR" altLang="en-US" sz="1100" dirty="0">
                <a:latin typeface="+mn-ea"/>
              </a:rPr>
              <a:t>봇 </a:t>
            </a:r>
            <a:r>
              <a:rPr lang="en-US" altLang="ko-KR" sz="1100" dirty="0">
                <a:latin typeface="+mn-ea"/>
              </a:rPr>
              <a:t>: </a:t>
            </a:r>
            <a:r>
              <a:rPr lang="ko-KR" altLang="en-US" sz="1100" dirty="0">
                <a:latin typeface="+mn-ea"/>
              </a:rPr>
              <a:t>질의응답의 경우 대답이 새로운 정보가 추가 되는 경우가 많음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10" name="seq2seq_5">
            <a:hlinkClick r:id="" action="ppaction://media"/>
            <a:extLst>
              <a:ext uri="{FF2B5EF4-FFF2-40B4-BE49-F238E27FC236}">
                <a16:creationId xmlns:a16="http://schemas.microsoft.com/office/drawing/2014/main" id="{9F6DC1C0-4D74-4763-BEE3-540F50C6C5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93900" y="3206528"/>
            <a:ext cx="5721349" cy="244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06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Attention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2798AA23-A65C-40A0-8A3F-43270B3F68FB}"/>
              </a:ext>
            </a:extLst>
          </p:cNvPr>
          <p:cNvSpPr txBox="1"/>
          <p:nvPr/>
        </p:nvSpPr>
        <p:spPr>
          <a:xfrm>
            <a:off x="952503" y="1263996"/>
            <a:ext cx="7569192" cy="1837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seq2seq</a:t>
            </a:r>
            <a:r>
              <a:rPr lang="ko-KR" altLang="en-US" sz="1100" dirty="0">
                <a:latin typeface="+mn-ea"/>
              </a:rPr>
              <a:t>의 문제 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하나의 고정된 크기의 벡터에 모든 정보를 압축 </a:t>
            </a:r>
            <a:r>
              <a:rPr lang="en-US" altLang="ko-KR" sz="1100" dirty="0">
                <a:latin typeface="+mn-ea"/>
              </a:rPr>
              <a:t>-&gt; </a:t>
            </a:r>
            <a:r>
              <a:rPr lang="ko-KR" altLang="en-US" sz="1100" dirty="0">
                <a:latin typeface="+mn-ea"/>
              </a:rPr>
              <a:t>정보 손실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+mn-ea"/>
              </a:rPr>
              <a:t>RNN</a:t>
            </a:r>
            <a:r>
              <a:rPr lang="ko-KR" altLang="en-US" sz="1100" dirty="0">
                <a:latin typeface="+mn-ea"/>
              </a:rPr>
              <a:t>에서 발생한 기울기 소실 문제</a:t>
            </a:r>
            <a:r>
              <a:rPr lang="en-US" altLang="ko-KR" sz="1100" dirty="0">
                <a:latin typeface="+mn-ea"/>
              </a:rPr>
              <a:t>(Vanishing Gradient) </a:t>
            </a:r>
            <a:r>
              <a:rPr lang="ko-KR" altLang="en-US" sz="1100" dirty="0">
                <a:latin typeface="+mn-ea"/>
              </a:rPr>
              <a:t>존재</a:t>
            </a:r>
            <a:endParaRPr lang="en-US" altLang="ko-KR" sz="11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1100" dirty="0">
                <a:latin typeface="+mn-ea"/>
              </a:rPr>
              <a:t>아이디어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+mn-ea"/>
              </a:rPr>
              <a:t>Decoder</a:t>
            </a:r>
            <a:r>
              <a:rPr lang="ko-KR" altLang="en-US" sz="1100" dirty="0">
                <a:latin typeface="+mn-ea"/>
              </a:rPr>
              <a:t>의 시점에서 예측해야 할 단어와 연관이 있는 입력 단어 부분을 좀 더 집중</a:t>
            </a:r>
            <a:endParaRPr lang="en-US" altLang="ko-KR" sz="1100" dirty="0">
              <a:latin typeface="+mn-ea"/>
            </a:endParaRPr>
          </a:p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100" dirty="0">
                <a:latin typeface="+mn-ea"/>
              </a:rPr>
              <a:t>쿼리와 비슷한 값을 가진 키를 찾아서 그 값을 얻는 과정</a:t>
            </a:r>
            <a:endParaRPr lang="en-US" altLang="ko-KR" sz="1100" dirty="0">
              <a:latin typeface="+mn-ea"/>
            </a:endParaRP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1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223AC84-651B-49F9-BC02-DB670B4D1C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4" y="2903279"/>
            <a:ext cx="3300412" cy="47512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2EA3123-5038-4090-9687-9BCB1009BC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5580" y="3467028"/>
            <a:ext cx="2186266" cy="145957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3CEB318-1925-43BB-BB0B-EDAD48F021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5580" y="5010935"/>
            <a:ext cx="6976526" cy="57706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0332B02-0592-4647-A9D1-ED4BDE45DD38}"/>
              </a:ext>
            </a:extLst>
          </p:cNvPr>
          <p:cNvSpPr txBox="1"/>
          <p:nvPr/>
        </p:nvSpPr>
        <p:spPr>
          <a:xfrm>
            <a:off x="1308781" y="5700668"/>
            <a:ext cx="6463620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+mn-ea"/>
              </a:rPr>
              <a:t>유사도의 비율에 따른 값을 얻을 수 있음</a:t>
            </a:r>
            <a:endParaRPr lang="en-US" altLang="ko-KR" sz="1100" dirty="0">
              <a:latin typeface="+mn-ea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+mn-ea"/>
              </a:rPr>
              <a:t>‘is same’</a:t>
            </a:r>
            <a:r>
              <a:rPr lang="ko-KR" altLang="en-US" sz="1100" dirty="0">
                <a:latin typeface="+mn-ea"/>
              </a:rPr>
              <a:t>을 쓰면 미분을 할 수 없거나 할 수 있더라도 </a:t>
            </a:r>
            <a:r>
              <a:rPr lang="en-US" altLang="ko-KR" sz="1100" dirty="0">
                <a:latin typeface="+mn-ea"/>
              </a:rPr>
              <a:t>gradient</a:t>
            </a:r>
            <a:r>
              <a:rPr lang="ko-KR" altLang="en-US" sz="1100" dirty="0">
                <a:latin typeface="+mn-ea"/>
              </a:rPr>
              <a:t>가 </a:t>
            </a:r>
            <a:r>
              <a:rPr lang="en-US" altLang="ko-KR" sz="1100" dirty="0">
                <a:latin typeface="+mn-ea"/>
              </a:rPr>
              <a:t>0</a:t>
            </a:r>
            <a:r>
              <a:rPr lang="ko-KR" altLang="en-US" sz="1100" dirty="0">
                <a:latin typeface="+mn-ea"/>
              </a:rPr>
              <a:t>이지만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유사도를 구하면 </a:t>
            </a:r>
            <a:r>
              <a:rPr lang="en-US" altLang="ko-KR" sz="1100" dirty="0" err="1">
                <a:latin typeface="+mn-ea"/>
              </a:rPr>
              <a:t>key_value_func</a:t>
            </a:r>
            <a:r>
              <a:rPr lang="ko-KR" altLang="en-US" sz="1100" dirty="0">
                <a:latin typeface="+mn-ea"/>
              </a:rPr>
              <a:t>를 미분할</a:t>
            </a:r>
            <a:r>
              <a:rPr lang="en-US" altLang="ko-KR" sz="1100" dirty="0">
                <a:latin typeface="+mn-ea"/>
              </a:rPr>
              <a:t> </a:t>
            </a:r>
            <a:r>
              <a:rPr lang="ko-KR" altLang="en-US" sz="1100" dirty="0">
                <a:latin typeface="+mn-ea"/>
              </a:rPr>
              <a:t>수 있음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D90A2E64-0086-4539-857C-7F80C7CF69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9772" y="2860727"/>
            <a:ext cx="3481774" cy="188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921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Attention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79D9B26-62AA-48E7-B1BA-6069DE71F5B0}"/>
              </a:ext>
            </a:extLst>
          </p:cNvPr>
          <p:cNvSpPr txBox="1"/>
          <p:nvPr/>
        </p:nvSpPr>
        <p:spPr>
          <a:xfrm>
            <a:off x="952503" y="1263996"/>
            <a:ext cx="7569192" cy="82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Dot-Product Attention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100" dirty="0">
                <a:latin typeface="+mn-ea"/>
              </a:rPr>
              <a:t>   https://wikidocs.net/22893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100" dirty="0">
              <a:latin typeface="+mn-ea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13E590C-49C8-4F6F-955E-2F9E5F2D6D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80800" y="1921082"/>
            <a:ext cx="4243800" cy="164506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D44898F-8D4B-4B11-971C-67E4CEF93698}"/>
              </a:ext>
            </a:extLst>
          </p:cNvPr>
          <p:cNvSpPr txBox="1"/>
          <p:nvPr/>
        </p:nvSpPr>
        <p:spPr>
          <a:xfrm>
            <a:off x="1340190" y="3623072"/>
            <a:ext cx="6463620" cy="82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+mn-ea"/>
              </a:rPr>
              <a:t>hidden state</a:t>
            </a:r>
            <a:r>
              <a:rPr lang="ko-KR" altLang="en-US" sz="1100" dirty="0">
                <a:latin typeface="+mn-ea"/>
              </a:rPr>
              <a:t>만으로는 문장의 정보를 완벽하게 전달하기 힘듦</a:t>
            </a:r>
            <a:endParaRPr lang="en-US" altLang="ko-KR" sz="11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+mn-ea"/>
              </a:rPr>
              <a:t>decoder</a:t>
            </a:r>
            <a:r>
              <a:rPr lang="ko-KR" altLang="en-US" sz="1100" dirty="0">
                <a:latin typeface="+mn-ea"/>
              </a:rPr>
              <a:t>의 각 </a:t>
            </a:r>
            <a:r>
              <a:rPr lang="en-US" altLang="ko-KR" sz="1100" dirty="0">
                <a:latin typeface="+mn-ea"/>
              </a:rPr>
              <a:t>time-step </a:t>
            </a:r>
            <a:r>
              <a:rPr lang="ko-KR" altLang="en-US" sz="1100" dirty="0">
                <a:latin typeface="+mn-ea"/>
              </a:rPr>
              <a:t>마다</a:t>
            </a:r>
            <a:r>
              <a:rPr lang="en-US" altLang="ko-KR" sz="1100" dirty="0">
                <a:latin typeface="+mn-ea"/>
              </a:rPr>
              <a:t>, </a:t>
            </a:r>
            <a:r>
              <a:rPr lang="ko-KR" altLang="en-US" sz="1100" dirty="0">
                <a:latin typeface="+mn-ea"/>
              </a:rPr>
              <a:t>시간을 뛰어넘어</a:t>
            </a:r>
            <a:r>
              <a:rPr lang="en-US" altLang="ko-KR" sz="1100" dirty="0">
                <a:latin typeface="+mn-ea"/>
              </a:rPr>
              <a:t>, hidden state</a:t>
            </a:r>
            <a:r>
              <a:rPr lang="ko-KR" altLang="en-US" sz="1100" dirty="0">
                <a:latin typeface="+mn-ea"/>
              </a:rPr>
              <a:t>의 정보에 따라 필요한 </a:t>
            </a:r>
            <a:r>
              <a:rPr lang="en-US" altLang="ko-KR" sz="1100" dirty="0">
                <a:latin typeface="+mn-ea"/>
              </a:rPr>
              <a:t>encoder</a:t>
            </a:r>
            <a:r>
              <a:rPr lang="ko-KR" altLang="en-US" sz="1100" dirty="0">
                <a:latin typeface="+mn-ea"/>
              </a:rPr>
              <a:t>의 정보에 접근하여 </a:t>
            </a:r>
            <a:r>
              <a:rPr lang="ko-KR" altLang="en-US" sz="1100" dirty="0" err="1">
                <a:latin typeface="+mn-ea"/>
              </a:rPr>
              <a:t>끌어다</a:t>
            </a:r>
            <a:r>
              <a:rPr lang="ko-KR" altLang="en-US" sz="1100" dirty="0">
                <a:latin typeface="+mn-ea"/>
              </a:rPr>
              <a:t> 쓰겠다는 것 </a:t>
            </a:r>
            <a:endParaRPr lang="en-US" altLang="ko-KR" sz="1100" dirty="0">
              <a:latin typeface="+mn-ea"/>
            </a:endParaRPr>
          </a:p>
        </p:txBody>
      </p:sp>
      <p:pic>
        <p:nvPicPr>
          <p:cNvPr id="17" name="seq2seq_7">
            <a:hlinkClick r:id="" action="ppaction://media"/>
            <a:extLst>
              <a:ext uri="{FF2B5EF4-FFF2-40B4-BE49-F238E27FC236}">
                <a16:creationId xmlns:a16="http://schemas.microsoft.com/office/drawing/2014/main" id="{E5E91AC8-0941-40FB-9D75-46C39ADE86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943729" y="4501373"/>
            <a:ext cx="3380871" cy="148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08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6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/>
          <p:cNvSpPr/>
          <p:nvPr/>
        </p:nvSpPr>
        <p:spPr>
          <a:xfrm flipH="1">
            <a:off x="482601" y="514348"/>
            <a:ext cx="469902" cy="469902"/>
          </a:xfrm>
          <a:prstGeom prst="rtTriangle">
            <a:avLst/>
          </a:prstGeom>
          <a:solidFill>
            <a:srgbClr val="0038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066804" y="641350"/>
            <a:ext cx="415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n-ea"/>
              </a:rPr>
              <a:t>Attention</a:t>
            </a:r>
            <a:endParaRPr lang="ko-KR" altLang="en-US" sz="2400" dirty="0">
              <a:latin typeface="+mn-ea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266700" y="170953"/>
            <a:ext cx="8705085" cy="6451600"/>
            <a:chOff x="266700" y="170953"/>
            <a:chExt cx="8705085" cy="6451600"/>
          </a:xfrm>
        </p:grpSpPr>
        <p:pic>
          <p:nvPicPr>
            <p:cNvPr id="4" name="Picture 6" descr="http://cfile4.uf.tistory.com/image/263C0C3C559675722845E9"/>
            <p:cNvPicPr>
              <a:picLocks noChangeAspect="1" noChangeArrowheads="1"/>
            </p:cNvPicPr>
            <p:nvPr/>
          </p:nvPicPr>
          <p:blipFill>
            <a:blip r:embed="rId2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9200" y="170953"/>
              <a:ext cx="1402585" cy="434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" name="직선 연결선 4"/>
            <p:cNvCxnSpPr/>
            <p:nvPr/>
          </p:nvCxnSpPr>
          <p:spPr>
            <a:xfrm>
              <a:off x="266700" y="6622553"/>
              <a:ext cx="8654285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직선 연결선 5"/>
            <p:cNvCxnSpPr/>
            <p:nvPr/>
          </p:nvCxnSpPr>
          <p:spPr>
            <a:xfrm>
              <a:off x="8920985" y="698500"/>
              <a:ext cx="0" cy="59240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266700" y="279400"/>
              <a:ext cx="0" cy="63431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직선 연결선 10"/>
            <p:cNvCxnSpPr/>
            <p:nvPr/>
          </p:nvCxnSpPr>
          <p:spPr>
            <a:xfrm>
              <a:off x="266700" y="279400"/>
              <a:ext cx="70739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79D9B26-62AA-48E7-B1BA-6069DE71F5B0}"/>
              </a:ext>
            </a:extLst>
          </p:cNvPr>
          <p:cNvSpPr txBox="1"/>
          <p:nvPr/>
        </p:nvSpPr>
        <p:spPr>
          <a:xfrm>
            <a:off x="952503" y="1263996"/>
            <a:ext cx="7569192" cy="567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1100" dirty="0">
                <a:latin typeface="+mn-ea"/>
              </a:rPr>
              <a:t>Input feeding</a:t>
            </a:r>
          </a:p>
          <a:p>
            <a:pPr lvl="1">
              <a:lnSpc>
                <a:spcPct val="150000"/>
              </a:lnSpc>
            </a:pPr>
            <a:endParaRPr lang="en-US" altLang="ko-KR" sz="1100" dirty="0"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44898F-8D4B-4B11-971C-67E4CEF93698}"/>
              </a:ext>
            </a:extLst>
          </p:cNvPr>
          <p:cNvSpPr txBox="1"/>
          <p:nvPr/>
        </p:nvSpPr>
        <p:spPr>
          <a:xfrm>
            <a:off x="1340190" y="5028308"/>
            <a:ext cx="6463620" cy="1329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atin typeface="+mn-ea"/>
              </a:rPr>
              <a:t>다음 </a:t>
            </a:r>
            <a:r>
              <a:rPr lang="en-US" altLang="ko-KR" sz="1100" dirty="0">
                <a:latin typeface="+mn-ea"/>
              </a:rPr>
              <a:t>time-step</a:t>
            </a:r>
            <a:r>
              <a:rPr lang="ko-KR" altLang="en-US" sz="1100" dirty="0">
                <a:latin typeface="+mn-ea"/>
              </a:rPr>
              <a:t>에 </a:t>
            </a:r>
            <a:r>
              <a:rPr lang="en-US" altLang="ko-KR" sz="1100" dirty="0" err="1">
                <a:latin typeface="+mn-ea"/>
              </a:rPr>
              <a:t>yt</a:t>
            </a:r>
            <a:r>
              <a:rPr lang="en-US" altLang="ko-KR" sz="1100" dirty="0">
                <a:latin typeface="+mn-ea"/>
              </a:rPr>
              <a:t>^​​ </a:t>
            </a:r>
            <a:r>
              <a:rPr lang="ko-KR" altLang="en-US" sz="1100" dirty="0">
                <a:latin typeface="+mn-ea"/>
              </a:rPr>
              <a:t>을 </a:t>
            </a:r>
            <a:r>
              <a:rPr lang="en-US" altLang="ko-KR" sz="1100" dirty="0">
                <a:latin typeface="+mn-ea"/>
              </a:rPr>
              <a:t>feeding </a:t>
            </a:r>
            <a:r>
              <a:rPr lang="ko-KR" altLang="en-US" sz="1100" dirty="0">
                <a:latin typeface="+mn-ea"/>
              </a:rPr>
              <a:t>하는 것보다</a:t>
            </a:r>
            <a:r>
              <a:rPr lang="en-US" altLang="ko-KR" sz="1100" dirty="0">
                <a:latin typeface="+mn-ea"/>
              </a:rPr>
              <a:t>, concatenation layer</a:t>
            </a:r>
            <a:r>
              <a:rPr lang="ko-KR" altLang="en-US" sz="1100" dirty="0">
                <a:latin typeface="+mn-ea"/>
              </a:rPr>
              <a:t>의 출력도 같이 </a:t>
            </a:r>
            <a:r>
              <a:rPr lang="en-US" altLang="ko-KR" sz="1100" dirty="0">
                <a:latin typeface="+mn-ea"/>
              </a:rPr>
              <a:t>feeding </a:t>
            </a:r>
            <a:r>
              <a:rPr lang="ko-KR" altLang="en-US" sz="1100" dirty="0">
                <a:latin typeface="+mn-ea"/>
              </a:rPr>
              <a:t>해주면 정보의 손실 없이 더 좋은 효과를 얻을 수 있다</a:t>
            </a:r>
            <a:endParaRPr lang="en-US" altLang="ko-KR" sz="1100" dirty="0">
              <a:latin typeface="+mn-ea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100" dirty="0">
                <a:latin typeface="+mn-ea"/>
              </a:rPr>
              <a:t>y</a:t>
            </a:r>
            <a:r>
              <a:rPr lang="ko-KR" altLang="en-US" sz="1100" dirty="0">
                <a:latin typeface="+mn-ea"/>
              </a:rPr>
              <a:t>와 달리 </a:t>
            </a:r>
            <a:r>
              <a:rPr lang="en-US" altLang="ko-KR" sz="1100" dirty="0">
                <a:latin typeface="+mn-ea"/>
              </a:rPr>
              <a:t>concatenation layer</a:t>
            </a:r>
            <a:r>
              <a:rPr lang="ko-KR" altLang="en-US" sz="1100" dirty="0">
                <a:latin typeface="+mn-ea"/>
              </a:rPr>
              <a:t>의 출력은 </a:t>
            </a:r>
            <a:r>
              <a:rPr lang="en-US" altLang="ko-KR" sz="1100" dirty="0">
                <a:latin typeface="+mn-ea"/>
              </a:rPr>
              <a:t>y</a:t>
            </a:r>
            <a:r>
              <a:rPr lang="ko-KR" altLang="en-US" sz="1100" dirty="0">
                <a:latin typeface="+mn-ea"/>
              </a:rPr>
              <a:t>가 </a:t>
            </a:r>
            <a:r>
              <a:rPr lang="en-US" altLang="ko-KR" sz="1100" dirty="0">
                <a:latin typeface="+mn-ea"/>
              </a:rPr>
              <a:t>embedding layer</a:t>
            </a:r>
            <a:r>
              <a:rPr lang="ko-KR" altLang="en-US" sz="1100" dirty="0">
                <a:latin typeface="+mn-ea"/>
              </a:rPr>
              <a:t>에서 </a:t>
            </a:r>
            <a:r>
              <a:rPr lang="en-US" altLang="ko-KR" sz="1100" dirty="0">
                <a:latin typeface="+mn-ea"/>
              </a:rPr>
              <a:t>dense vector(=embedding vector)</a:t>
            </a:r>
            <a:r>
              <a:rPr lang="ko-KR" altLang="en-US" sz="1100" dirty="0">
                <a:latin typeface="+mn-ea"/>
              </a:rPr>
              <a:t>로 변환되고 난 이후에 </a:t>
            </a:r>
            <a:r>
              <a:rPr lang="en-US" altLang="ko-KR" sz="1100" dirty="0">
                <a:latin typeface="+mn-ea"/>
              </a:rPr>
              <a:t>embedding vector</a:t>
            </a:r>
            <a:r>
              <a:rPr lang="ko-KR" altLang="en-US" sz="1100" dirty="0">
                <a:latin typeface="+mn-ea"/>
              </a:rPr>
              <a:t>와 </a:t>
            </a:r>
            <a:r>
              <a:rPr lang="en-US" altLang="ko-KR" sz="1100" dirty="0">
                <a:latin typeface="+mn-ea"/>
              </a:rPr>
              <a:t>concatenate</a:t>
            </a:r>
            <a:r>
              <a:rPr lang="ko-KR" altLang="en-US" sz="1100" dirty="0">
                <a:latin typeface="+mn-ea"/>
              </a:rPr>
              <a:t>되어 </a:t>
            </a:r>
            <a:r>
              <a:rPr lang="en-US" altLang="ko-KR" sz="1100" dirty="0">
                <a:latin typeface="+mn-ea"/>
              </a:rPr>
              <a:t>decoder RNN</a:t>
            </a:r>
            <a:r>
              <a:rPr lang="ko-KR" altLang="en-US" sz="1100" dirty="0">
                <a:latin typeface="+mn-ea"/>
              </a:rPr>
              <a:t>에 입력으로 주어지게 됨</a:t>
            </a:r>
            <a:endParaRPr lang="en-US" altLang="ko-KR" sz="1100" dirty="0">
              <a:latin typeface="+mn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D92AF04-DA29-4803-A4D5-465CA133C49D}"/>
              </a:ext>
            </a:extLst>
          </p:cNvPr>
          <p:cNvGrpSpPr/>
          <p:nvPr/>
        </p:nvGrpSpPr>
        <p:grpSpPr>
          <a:xfrm>
            <a:off x="2170433" y="1738782"/>
            <a:ext cx="4852666" cy="3071739"/>
            <a:chOff x="2170433" y="1738782"/>
            <a:chExt cx="5325162" cy="3582518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04D482A7-2515-46E3-AA73-1446E1EE6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70433" y="1738782"/>
              <a:ext cx="5325162" cy="3582518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A2B30CF-2968-446E-A6FA-6FB76BD9686B}"/>
                </a:ext>
              </a:extLst>
            </p:cNvPr>
            <p:cNvSpPr/>
            <p:nvPr/>
          </p:nvSpPr>
          <p:spPr>
            <a:xfrm>
              <a:off x="5783639" y="4562191"/>
              <a:ext cx="998162" cy="23840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2876713"/>
      </p:ext>
    </p:extLst>
  </p:cSld>
  <p:clrMapOvr>
    <a:masterClrMapping/>
  </p:clrMapOvr>
</p:sld>
</file>

<file path=ppt/theme/theme1.xml><?xml version="1.0" encoding="utf-8"?>
<a:theme xmlns:a="http://schemas.openxmlformats.org/drawingml/2006/main" name="마스터 슬라이드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03876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712</TotalTime>
  <Words>1127</Words>
  <Application>Microsoft Office PowerPoint</Application>
  <PresentationFormat>화면 슬라이드 쇼(4:3)</PresentationFormat>
  <Paragraphs>135</Paragraphs>
  <Slides>17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Arial</vt:lpstr>
      <vt:lpstr>Wingdings</vt:lpstr>
      <vt:lpstr>Calibri Light</vt:lpstr>
      <vt:lpstr>Calibri</vt:lpstr>
      <vt:lpstr>마스터 슬라이드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박영일</dc:creator>
  <cp:lastModifiedBy>bng</cp:lastModifiedBy>
  <cp:revision>101</cp:revision>
  <dcterms:created xsi:type="dcterms:W3CDTF">2016-12-05T11:56:24Z</dcterms:created>
  <dcterms:modified xsi:type="dcterms:W3CDTF">2021-03-01T13:59:25Z</dcterms:modified>
</cp:coreProperties>
</file>

<file path=docProps/thumbnail.jpeg>
</file>